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306" r:id="rId3"/>
    <p:sldId id="323" r:id="rId4"/>
    <p:sldId id="324" r:id="rId5"/>
    <p:sldId id="325" r:id="rId6"/>
    <p:sldId id="326" r:id="rId7"/>
    <p:sldId id="327" r:id="rId8"/>
    <p:sldId id="328" r:id="rId9"/>
    <p:sldId id="329" r:id="rId10"/>
    <p:sldId id="330" r:id="rId11"/>
    <p:sldId id="331" r:id="rId12"/>
    <p:sldId id="332" r:id="rId13"/>
    <p:sldId id="333" r:id="rId14"/>
    <p:sldId id="334" r:id="rId15"/>
    <p:sldId id="335" r:id="rId16"/>
    <p:sldId id="337" r:id="rId17"/>
    <p:sldId id="339" r:id="rId18"/>
    <p:sldId id="341" r:id="rId19"/>
    <p:sldId id="343" r:id="rId20"/>
    <p:sldId id="299" r:id="rId21"/>
    <p:sldId id="296" r:id="rId22"/>
    <p:sldId id="300" r:id="rId23"/>
    <p:sldId id="301" r:id="rId24"/>
    <p:sldId id="302" r:id="rId25"/>
    <p:sldId id="308" r:id="rId26"/>
    <p:sldId id="297" r:id="rId27"/>
    <p:sldId id="298" r:id="rId28"/>
    <p:sldId id="258" r:id="rId29"/>
    <p:sldId id="259" r:id="rId30"/>
    <p:sldId id="260" r:id="rId31"/>
    <p:sldId id="261" r:id="rId32"/>
    <p:sldId id="305" r:id="rId33"/>
    <p:sldId id="263" r:id="rId34"/>
    <p:sldId id="264" r:id="rId35"/>
    <p:sldId id="265" r:id="rId36"/>
    <p:sldId id="266" r:id="rId37"/>
    <p:sldId id="304" r:id="rId38"/>
    <p:sldId id="303" r:id="rId39"/>
    <p:sldId id="268" r:id="rId40"/>
    <p:sldId id="269" r:id="rId41"/>
    <p:sldId id="270" r:id="rId42"/>
    <p:sldId id="271" r:id="rId43"/>
    <p:sldId id="272" r:id="rId44"/>
    <p:sldId id="274" r:id="rId45"/>
    <p:sldId id="275" r:id="rId46"/>
    <p:sldId id="277" r:id="rId47"/>
    <p:sldId id="280" r:id="rId48"/>
    <p:sldId id="281" r:id="rId49"/>
    <p:sldId id="307" r:id="rId50"/>
    <p:sldId id="309" r:id="rId51"/>
    <p:sldId id="294" r:id="rId52"/>
    <p:sldId id="29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323"/>
    <p:restoredTop sz="83423"/>
  </p:normalViewPr>
  <p:slideViewPr>
    <p:cSldViewPr snapToGrid="0" snapToObjects="1">
      <p:cViewPr varScale="1">
        <p:scale>
          <a:sx n="61" d="100"/>
          <a:sy n="61" d="100"/>
        </p:scale>
        <p:origin x="-56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7E513F-00F7-CE43-9301-DA74C51BF9B3}" type="datetimeFigureOut">
              <a:rPr lang="en-US" smtClean="0"/>
              <a:t>5/26/2017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9768C3-14C5-6C49-A070-D05E8E048735}" type="slidenum">
              <a:rPr lang="en-US" smtClean="0"/>
              <a:t>‹#›</a:t>
            </a:fld>
            <a:endParaRPr lang="en-US" dirty="0"/>
          </a:p>
        </p:txBody>
      </p:sp>
    </p:spTree>
    <p:extLst>
      <p:ext uri="{BB962C8B-B14F-4D97-AF65-F5344CB8AC3E}">
        <p14:creationId xmlns:p14="http://schemas.microsoft.com/office/powerpoint/2010/main" val="163151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www.sdxcentral.com/term/containers/" TargetMode="External"/><Relationship Id="rId3" Type="http://schemas.openxmlformats.org/officeDocument/2006/relationships/hyperlink" Target="https://en.wikipedia.org/wiki/Container_Linux_by_CoreOS" TargetMode="External"/><Relationship Id="rId7" Type="http://schemas.openxmlformats.org/officeDocument/2006/relationships/hyperlink" Target="http://www.webopedia.com/TERM/C/compute.html"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en.wikipedia.org/wiki/Container_(virtualization)" TargetMode="External"/><Relationship Id="rId5" Type="http://schemas.openxmlformats.org/officeDocument/2006/relationships/hyperlink" Target="https://en.wikipedia.org/wiki/CoreOS#cite_note-1" TargetMode="External"/><Relationship Id="rId10" Type="http://schemas.openxmlformats.org/officeDocument/2006/relationships/hyperlink" Target="https://www.sdxcentral.com/?s=operating+system&amp;directory=0" TargetMode="External"/><Relationship Id="rId4" Type="http://schemas.openxmlformats.org/officeDocument/2006/relationships/hyperlink" Target="https://en.wikipedia.org/wiki/Kubernetes" TargetMode="External"/><Relationship Id="rId9" Type="http://schemas.openxmlformats.org/officeDocument/2006/relationships/hyperlink" Target="https://www.sdxcentral.com/sdn/network-virtualization/definitions/whats-network-virtualizat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CoreOS, Inc</a:t>
            </a:r>
            <a:r>
              <a:rPr lang="en-US" dirty="0" smtClean="0"/>
              <a:t> supports the development of open source projects including </a:t>
            </a:r>
            <a:r>
              <a:rPr lang="en-US" dirty="0" smtClean="0">
                <a:hlinkClick r:id="rId3" tooltip="Container Linux by CoreOS"/>
              </a:rPr>
              <a:t>Container Linux</a:t>
            </a:r>
            <a:r>
              <a:rPr lang="en-US" dirty="0" smtClean="0"/>
              <a:t>, </a:t>
            </a:r>
            <a:r>
              <a:rPr lang="en-US" dirty="0" smtClean="0">
                <a:hlinkClick r:id="rId4" tooltip="Kubernetes"/>
              </a:rPr>
              <a:t>Kubernetes</a:t>
            </a:r>
            <a:r>
              <a:rPr lang="en-US" dirty="0" smtClean="0"/>
              <a:t>, and others</a:t>
            </a:r>
            <a:r>
              <a:rPr lang="en-US" baseline="30000" dirty="0" smtClean="0">
                <a:hlinkClick r:id="rId5"/>
              </a:rPr>
              <a:t>[1]</a:t>
            </a:r>
            <a:r>
              <a:rPr lang="en-US" dirty="0" smtClean="0"/>
              <a:t> and creates products for management of </a:t>
            </a:r>
            <a:r>
              <a:rPr lang="en-US" dirty="0" smtClean="0">
                <a:hlinkClick r:id="rId6" tooltip="Container (virtualization)"/>
              </a:rPr>
              <a:t>containerized</a:t>
            </a:r>
            <a:r>
              <a:rPr lang="en-US" dirty="0" smtClean="0"/>
              <a:t> applications.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Microsoft Azure is a growing collection of integrated cloud services that developers and IT professionals use to build, deploy, and manage applications through our global network of datacenters. With Azure, you get the freedom to build and deploy wherever you want, using the tools, applications, and frameworks of your choice.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VMware vSphere enables IT departments to efficiently place application workloads on the most cost-effective </a:t>
            </a:r>
            <a:r>
              <a:rPr lang="en-US" dirty="0" smtClean="0">
                <a:hlinkClick r:id="rId7"/>
              </a:rPr>
              <a:t>compute</a:t>
            </a:r>
            <a:r>
              <a:rPr lang="en-US" dirty="0" smtClean="0"/>
              <a:t> resource available.</a:t>
            </a:r>
          </a:p>
          <a:p>
            <a:r>
              <a:rPr lang="en-US" dirty="0" smtClean="0"/>
              <a:t>Think of a Docker </a:t>
            </a:r>
            <a:r>
              <a:rPr lang="en-US" dirty="0" smtClean="0">
                <a:hlinkClick r:id="rId8" tooltip="What are containers?"/>
              </a:rPr>
              <a:t>container</a:t>
            </a:r>
            <a:r>
              <a:rPr lang="en-US" dirty="0" smtClean="0"/>
              <a:t> as another form of </a:t>
            </a:r>
            <a:r>
              <a:rPr lang="en-US" dirty="0" smtClean="0">
                <a:hlinkClick r:id="rId9"/>
              </a:rPr>
              <a:t>virtualization</a:t>
            </a:r>
            <a:r>
              <a:rPr lang="en-US" dirty="0" smtClean="0"/>
              <a:t>. Virtual Machines (VM) allow a piece of hardware to be split up into different VMs – or virtualized — so that the hardware power can be shared among different users and appear as separate servers or machines. Docker containers virtualize the </a:t>
            </a:r>
            <a:r>
              <a:rPr lang="en-US" dirty="0" smtClean="0">
                <a:hlinkClick r:id="rId10"/>
              </a:rPr>
              <a:t>OS</a:t>
            </a:r>
            <a:r>
              <a:rPr lang="en-US" dirty="0" smtClean="0"/>
              <a:t>, splitting it up into virtualized compartments to run container applications.</a:t>
            </a:r>
          </a:p>
          <a:p>
            <a:r>
              <a:rPr lang="en-US" dirty="0" smtClean="0"/>
              <a:t>This approach allows pieces of code to be put into smaller, easily transportable pieces that can run anywhere Linux is running. It’s a way to make applications even more distributed, and strip them down into specific functions.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89768C3-14C5-6C49-A070-D05E8E048735}" type="slidenum">
              <a:rPr lang="en-US" smtClean="0"/>
              <a:t>28</a:t>
            </a:fld>
            <a:endParaRPr lang="en-US" dirty="0"/>
          </a:p>
        </p:txBody>
      </p:sp>
    </p:spTree>
    <p:extLst>
      <p:ext uri="{BB962C8B-B14F-4D97-AF65-F5344CB8AC3E}">
        <p14:creationId xmlns:p14="http://schemas.microsoft.com/office/powerpoint/2010/main" val="964445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Container lives only inside the linux kernal</a:t>
            </a:r>
            <a:endParaRPr lang="en-US" dirty="0"/>
          </a:p>
        </p:txBody>
      </p:sp>
      <p:sp>
        <p:nvSpPr>
          <p:cNvPr id="4" name="Slide Number Placeholder 3"/>
          <p:cNvSpPr>
            <a:spLocks noGrp="1"/>
          </p:cNvSpPr>
          <p:nvPr>
            <p:ph type="sldNum" sz="quarter" idx="10"/>
          </p:nvPr>
        </p:nvSpPr>
        <p:spPr/>
        <p:txBody>
          <a:bodyPr/>
          <a:lstStyle/>
          <a:p>
            <a:fld id="{689768C3-14C5-6C49-A070-D05E8E048735}" type="slidenum">
              <a:rPr lang="en-US" smtClean="0"/>
              <a:t>29</a:t>
            </a:fld>
            <a:endParaRPr lang="en-US" dirty="0"/>
          </a:p>
        </p:txBody>
      </p:sp>
    </p:spTree>
    <p:extLst>
      <p:ext uri="{BB962C8B-B14F-4D97-AF65-F5344CB8AC3E}">
        <p14:creationId xmlns:p14="http://schemas.microsoft.com/office/powerpoint/2010/main" val="1498617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Volumes</a:t>
            </a:r>
          </a:p>
          <a:p>
            <a:r>
              <a:rPr lang="en-US" dirty="0" smtClean="0"/>
              <a:t>On-disk files in a container are ephemeral, which presents some problems for non-trivial applications when running in containers. First, when a container crashes, kubelet will restart it, but the files will be lost - the container starts with a clean state. Second, when running containers together in a Pod it is often necessary to share files between those containers. The Kubernetes Volume abstraction solves both of these problems.</a:t>
            </a:r>
            <a:endParaRPr lang="en-US" dirty="0"/>
          </a:p>
        </p:txBody>
      </p:sp>
      <p:sp>
        <p:nvSpPr>
          <p:cNvPr id="4" name="Slide Number Placeholder 3"/>
          <p:cNvSpPr>
            <a:spLocks noGrp="1"/>
          </p:cNvSpPr>
          <p:nvPr>
            <p:ph type="sldNum" sz="quarter" idx="10"/>
          </p:nvPr>
        </p:nvSpPr>
        <p:spPr/>
        <p:txBody>
          <a:bodyPr/>
          <a:lstStyle/>
          <a:p>
            <a:fld id="{689768C3-14C5-6C49-A070-D05E8E048735}" type="slidenum">
              <a:rPr lang="en-US" smtClean="0"/>
              <a:t>37</a:t>
            </a:fld>
            <a:endParaRPr lang="en-US" dirty="0"/>
          </a:p>
        </p:txBody>
      </p:sp>
    </p:spTree>
    <p:extLst>
      <p:ext uri="{BB962C8B-B14F-4D97-AF65-F5344CB8AC3E}">
        <p14:creationId xmlns:p14="http://schemas.microsoft.com/office/powerpoint/2010/main" val="546389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b="1" dirty="0" smtClean="0"/>
              <a:t>pod</a:t>
            </a:r>
            <a:r>
              <a:rPr lang="en-US" dirty="0" smtClean="0"/>
              <a:t> is the basic unit that Kubernetes deals with. Containers themselves are not assigned to hosts. Instead, closely related containers are grouped together in a pod. A pod generally represents one or more containers that should be controlled as a single "application".</a:t>
            </a:r>
            <a:endParaRPr lang="en-US" dirty="0"/>
          </a:p>
        </p:txBody>
      </p:sp>
      <p:sp>
        <p:nvSpPr>
          <p:cNvPr id="4" name="Slide Number Placeholder 3"/>
          <p:cNvSpPr>
            <a:spLocks noGrp="1"/>
          </p:cNvSpPr>
          <p:nvPr>
            <p:ph type="sldNum" sz="quarter" idx="10"/>
          </p:nvPr>
        </p:nvSpPr>
        <p:spPr/>
        <p:txBody>
          <a:bodyPr/>
          <a:lstStyle/>
          <a:p>
            <a:fld id="{689768C3-14C5-6C49-A070-D05E8E048735}" type="slidenum">
              <a:rPr lang="en-US" smtClean="0"/>
              <a:t>39</a:t>
            </a:fld>
            <a:endParaRPr lang="en-US" dirty="0"/>
          </a:p>
        </p:txBody>
      </p:sp>
    </p:spTree>
    <p:extLst>
      <p:ext uri="{BB962C8B-B14F-4D97-AF65-F5344CB8AC3E}">
        <p14:creationId xmlns:p14="http://schemas.microsoft.com/office/powerpoint/2010/main" val="773446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FA92D9C-7B73-CC47-BF11-98F1D703299E}" type="datetimeFigureOut">
              <a:rPr lang="en-US" smtClean="0"/>
              <a:t>5/26/2017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1A23712-8A5C-654D-A5E2-48AE91054B7C}" type="slidenum">
              <a:rPr lang="en-US" smtClean="0"/>
              <a:t>‹#›</a:t>
            </a:fld>
            <a:endParaRPr lang="en-US" dirty="0"/>
          </a:p>
        </p:txBody>
      </p:sp>
    </p:spTree>
    <p:extLst>
      <p:ext uri="{BB962C8B-B14F-4D97-AF65-F5344CB8AC3E}">
        <p14:creationId xmlns:p14="http://schemas.microsoft.com/office/powerpoint/2010/main" val="846930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A92D9C-7B73-CC47-BF11-98F1D703299E}" type="datetimeFigureOut">
              <a:rPr lang="en-US" smtClean="0"/>
              <a:t>5/26/2017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1A23712-8A5C-654D-A5E2-48AE91054B7C}" type="slidenum">
              <a:rPr lang="en-US" smtClean="0"/>
              <a:t>‹#›</a:t>
            </a:fld>
            <a:endParaRPr lang="en-US" dirty="0"/>
          </a:p>
        </p:txBody>
      </p:sp>
    </p:spTree>
    <p:extLst>
      <p:ext uri="{BB962C8B-B14F-4D97-AF65-F5344CB8AC3E}">
        <p14:creationId xmlns:p14="http://schemas.microsoft.com/office/powerpoint/2010/main" val="1374344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A92D9C-7B73-CC47-BF11-98F1D703299E}" type="datetimeFigureOut">
              <a:rPr lang="en-US" smtClean="0"/>
              <a:t>5/26/2017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1A23712-8A5C-654D-A5E2-48AE91054B7C}" type="slidenum">
              <a:rPr lang="en-US" smtClean="0"/>
              <a:t>‹#›</a:t>
            </a:fld>
            <a:endParaRPr lang="en-US" dirty="0"/>
          </a:p>
        </p:txBody>
      </p:sp>
    </p:spTree>
    <p:extLst>
      <p:ext uri="{BB962C8B-B14F-4D97-AF65-F5344CB8AC3E}">
        <p14:creationId xmlns:p14="http://schemas.microsoft.com/office/powerpoint/2010/main" val="760313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A92D9C-7B73-CC47-BF11-98F1D703299E}" type="datetimeFigureOut">
              <a:rPr lang="en-US" smtClean="0"/>
              <a:t>5/26/2017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1A23712-8A5C-654D-A5E2-48AE91054B7C}" type="slidenum">
              <a:rPr lang="en-US" smtClean="0"/>
              <a:t>‹#›</a:t>
            </a:fld>
            <a:endParaRPr lang="en-US" dirty="0"/>
          </a:p>
        </p:txBody>
      </p:sp>
    </p:spTree>
    <p:extLst>
      <p:ext uri="{BB962C8B-B14F-4D97-AF65-F5344CB8AC3E}">
        <p14:creationId xmlns:p14="http://schemas.microsoft.com/office/powerpoint/2010/main" val="1141616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FA92D9C-7B73-CC47-BF11-98F1D703299E}" type="datetimeFigureOut">
              <a:rPr lang="en-US" smtClean="0"/>
              <a:t>5/26/2017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1A23712-8A5C-654D-A5E2-48AE91054B7C}" type="slidenum">
              <a:rPr lang="en-US" smtClean="0"/>
              <a:t>‹#›</a:t>
            </a:fld>
            <a:endParaRPr lang="en-US" dirty="0"/>
          </a:p>
        </p:txBody>
      </p:sp>
    </p:spTree>
    <p:extLst>
      <p:ext uri="{BB962C8B-B14F-4D97-AF65-F5344CB8AC3E}">
        <p14:creationId xmlns:p14="http://schemas.microsoft.com/office/powerpoint/2010/main" val="84353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FA92D9C-7B73-CC47-BF11-98F1D703299E}" type="datetimeFigureOut">
              <a:rPr lang="en-US" smtClean="0"/>
              <a:t>5/26/2017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1A23712-8A5C-654D-A5E2-48AE91054B7C}" type="slidenum">
              <a:rPr lang="en-US" smtClean="0"/>
              <a:t>‹#›</a:t>
            </a:fld>
            <a:endParaRPr lang="en-US" dirty="0"/>
          </a:p>
        </p:txBody>
      </p:sp>
    </p:spTree>
    <p:extLst>
      <p:ext uri="{BB962C8B-B14F-4D97-AF65-F5344CB8AC3E}">
        <p14:creationId xmlns:p14="http://schemas.microsoft.com/office/powerpoint/2010/main" val="939819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FA92D9C-7B73-CC47-BF11-98F1D703299E}" type="datetimeFigureOut">
              <a:rPr lang="en-US" smtClean="0"/>
              <a:t>5/26/2017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1A23712-8A5C-654D-A5E2-48AE91054B7C}" type="slidenum">
              <a:rPr lang="en-US" smtClean="0"/>
              <a:t>‹#›</a:t>
            </a:fld>
            <a:endParaRPr lang="en-US" dirty="0"/>
          </a:p>
        </p:txBody>
      </p:sp>
    </p:spTree>
    <p:extLst>
      <p:ext uri="{BB962C8B-B14F-4D97-AF65-F5344CB8AC3E}">
        <p14:creationId xmlns:p14="http://schemas.microsoft.com/office/powerpoint/2010/main" val="2001100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FA92D9C-7B73-CC47-BF11-98F1D703299E}" type="datetimeFigureOut">
              <a:rPr lang="en-US" smtClean="0"/>
              <a:t>5/26/2017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1A23712-8A5C-654D-A5E2-48AE91054B7C}" type="slidenum">
              <a:rPr lang="en-US" smtClean="0"/>
              <a:t>‹#›</a:t>
            </a:fld>
            <a:endParaRPr lang="en-US" dirty="0"/>
          </a:p>
        </p:txBody>
      </p:sp>
    </p:spTree>
    <p:extLst>
      <p:ext uri="{BB962C8B-B14F-4D97-AF65-F5344CB8AC3E}">
        <p14:creationId xmlns:p14="http://schemas.microsoft.com/office/powerpoint/2010/main" val="1998898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A92D9C-7B73-CC47-BF11-98F1D703299E}" type="datetimeFigureOut">
              <a:rPr lang="en-US" smtClean="0"/>
              <a:t>5/26/2017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1A23712-8A5C-654D-A5E2-48AE91054B7C}" type="slidenum">
              <a:rPr lang="en-US" smtClean="0"/>
              <a:t>‹#›</a:t>
            </a:fld>
            <a:endParaRPr lang="en-US" dirty="0"/>
          </a:p>
        </p:txBody>
      </p:sp>
    </p:spTree>
    <p:extLst>
      <p:ext uri="{BB962C8B-B14F-4D97-AF65-F5344CB8AC3E}">
        <p14:creationId xmlns:p14="http://schemas.microsoft.com/office/powerpoint/2010/main" val="1548233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A92D9C-7B73-CC47-BF11-98F1D703299E}" type="datetimeFigureOut">
              <a:rPr lang="en-US" smtClean="0"/>
              <a:t>5/26/2017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1A23712-8A5C-654D-A5E2-48AE91054B7C}" type="slidenum">
              <a:rPr lang="en-US" smtClean="0"/>
              <a:t>‹#›</a:t>
            </a:fld>
            <a:endParaRPr lang="en-US" dirty="0"/>
          </a:p>
        </p:txBody>
      </p:sp>
    </p:spTree>
    <p:extLst>
      <p:ext uri="{BB962C8B-B14F-4D97-AF65-F5344CB8AC3E}">
        <p14:creationId xmlns:p14="http://schemas.microsoft.com/office/powerpoint/2010/main" val="610515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A92D9C-7B73-CC47-BF11-98F1D703299E}" type="datetimeFigureOut">
              <a:rPr lang="en-US" smtClean="0"/>
              <a:t>5/26/2017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1A23712-8A5C-654D-A5E2-48AE91054B7C}" type="slidenum">
              <a:rPr lang="en-US" smtClean="0"/>
              <a:t>‹#›</a:t>
            </a:fld>
            <a:endParaRPr lang="en-US" dirty="0"/>
          </a:p>
        </p:txBody>
      </p:sp>
    </p:spTree>
    <p:extLst>
      <p:ext uri="{BB962C8B-B14F-4D97-AF65-F5344CB8AC3E}">
        <p14:creationId xmlns:p14="http://schemas.microsoft.com/office/powerpoint/2010/main" val="1585990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A92D9C-7B73-CC47-BF11-98F1D703299E}" type="datetimeFigureOut">
              <a:rPr lang="en-US" smtClean="0"/>
              <a:t>5/26/2017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A23712-8A5C-654D-A5E2-48AE91054B7C}" type="slidenum">
              <a:rPr lang="en-US" smtClean="0"/>
              <a:t>‹#›</a:t>
            </a:fld>
            <a:endParaRPr lang="en-US" dirty="0"/>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sdxcentral.com/sdn/network-virtualization/definitions/whats-network-virtualization/" TargetMode="External"/><Relationship Id="rId2" Type="http://schemas.openxmlformats.org/officeDocument/2006/relationships/hyperlink" Target="https://www.sdxcentral.com/term/containers/" TargetMode="External"/><Relationship Id="rId1" Type="http://schemas.openxmlformats.org/officeDocument/2006/relationships/slideLayout" Target="../slideLayouts/slideLayout2.xml"/><Relationship Id="rId4" Type="http://schemas.openxmlformats.org/officeDocument/2006/relationships/hyperlink" Target="https://www.sdxcentral.com/?s=operating+system&amp;directory=0"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hyperlink" Target="https://docs.openshift.com/enterprise/3.2/architecture/core_concepts/containers_and_images.html#container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image" Target="../media/image2.wmf"/></Relationships>
</file>

<file path=ppt/slides/_rels/slide4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scalr-wiki.atlassian.net/wiki/display/docs/Step+2+-+Create+Kubernetes+Role" TargetMode="External"/><Relationship Id="rId2" Type="http://schemas.openxmlformats.org/officeDocument/2006/relationships/hyperlink" Target="https://scalr-wiki.atlassian.net/wiki/display/docs/Step+1+-+Prepare+Kubernetes+Scripts" TargetMode="External"/><Relationship Id="rId1" Type="http://schemas.openxmlformats.org/officeDocument/2006/relationships/slideLayout" Target="../slideLayouts/slideLayout2.xml"/><Relationship Id="rId5" Type="http://schemas.openxmlformats.org/officeDocument/2006/relationships/hyperlink" Target="https://scalr-wiki.atlassian.net/wiki/display/docs/Step+4+-+Scale+up+your+Kubernetes+cluster" TargetMode="External"/><Relationship Id="rId4" Type="http://schemas.openxmlformats.org/officeDocument/2006/relationships/hyperlink" Target="https://scalr-wiki.atlassian.net/wiki/display/docs/Step+3+-+Create+Kubernetes+Farm"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Cloud Computing</a:t>
            </a:r>
            <a:endParaRPr lang="en-US" dirty="0"/>
          </a:p>
        </p:txBody>
      </p:sp>
      <p:sp>
        <p:nvSpPr>
          <p:cNvPr id="3" name="Subtitle 2"/>
          <p:cNvSpPr>
            <a:spLocks noGrp="1"/>
          </p:cNvSpPr>
          <p:nvPr>
            <p:ph type="subTitle" idx="1"/>
          </p:nvPr>
        </p:nvSpPr>
        <p:spPr/>
        <p:txBody>
          <a:bodyPr/>
          <a:lstStyle/>
          <a:p>
            <a:r>
              <a:rPr lang="en-US" dirty="0" smtClean="0"/>
              <a:t>By Khadija, Maysa, Mouhammad and Alaa.</a:t>
            </a:r>
            <a:endParaRPr lang="en-US" dirty="0"/>
          </a:p>
        </p:txBody>
      </p:sp>
    </p:spTree>
    <p:extLst>
      <p:ext uri="{BB962C8B-B14F-4D97-AF65-F5344CB8AC3E}">
        <p14:creationId xmlns:p14="http://schemas.microsoft.com/office/powerpoint/2010/main" val="16816927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0" indent="0">
              <a:buNone/>
            </a:pPr>
            <a:endParaRPr lang="fr-FR" dirty="0"/>
          </a:p>
        </p:txBody>
      </p:sp>
      <p:pic>
        <p:nvPicPr>
          <p:cNvPr id="5124" name="Picture 4" descr="C:\Users\toshiba\Desktop\cloud\2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2057400"/>
            <a:ext cx="5080000" cy="3200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791201" y="3124200"/>
            <a:ext cx="5597236" cy="1754326"/>
          </a:xfrm>
          <a:prstGeom prst="rect">
            <a:avLst/>
          </a:prstGeom>
          <a:noFill/>
        </p:spPr>
        <p:txBody>
          <a:bodyPr wrap="square" rtlCol="0">
            <a:spAutoFit/>
          </a:bodyPr>
          <a:lstStyle/>
          <a:p>
            <a:r>
              <a:rPr lang="en-US" dirty="0">
                <a:solidFill>
                  <a:schemeClr val="tx2">
                    <a:lumMod val="50000"/>
                  </a:schemeClr>
                </a:solidFill>
                <a:effectLst>
                  <a:outerShdw blurRad="38100" dist="38100" dir="2700000" algn="tl">
                    <a:srgbClr val="000000">
                      <a:alpha val="43137"/>
                    </a:srgbClr>
                  </a:outerShdw>
                </a:effectLst>
              </a:rPr>
              <a:t>A company that employs these three</a:t>
            </a:r>
          </a:p>
          <a:p>
            <a:endParaRPr lang="en-US" dirty="0">
              <a:solidFill>
                <a:schemeClr val="tx2">
                  <a:lumMod val="50000"/>
                </a:schemeClr>
              </a:solidFill>
              <a:effectLst>
                <a:outerShdw blurRad="38100" dist="38100" dir="2700000" algn="tl">
                  <a:srgbClr val="000000">
                    <a:alpha val="43137"/>
                  </a:srgbClr>
                </a:outerShdw>
              </a:effectLst>
            </a:endParaRPr>
          </a:p>
          <a:p>
            <a:r>
              <a:rPr lang="en-US" dirty="0" smtClean="0">
                <a:solidFill>
                  <a:schemeClr val="tx2">
                    <a:lumMod val="50000"/>
                  </a:schemeClr>
                </a:solidFill>
                <a:effectLst>
                  <a:outerShdw blurRad="38100" dist="38100" dir="2700000" algn="tl">
                    <a:srgbClr val="000000">
                      <a:alpha val="43137"/>
                    </a:srgbClr>
                  </a:outerShdw>
                </a:effectLst>
              </a:rPr>
              <a:t>people </a:t>
            </a:r>
            <a:r>
              <a:rPr lang="en-US" dirty="0">
                <a:solidFill>
                  <a:schemeClr val="tx2">
                    <a:lumMod val="50000"/>
                  </a:schemeClr>
                </a:solidFill>
                <a:effectLst>
                  <a:outerShdw blurRad="38100" dist="38100" dir="2700000" algn="tl">
                    <a:srgbClr val="000000">
                      <a:alpha val="43137"/>
                    </a:srgbClr>
                  </a:outerShdw>
                </a:effectLst>
              </a:rPr>
              <a:t>can compose their</a:t>
            </a:r>
          </a:p>
          <a:p>
            <a:endParaRPr lang="en-US" dirty="0">
              <a:solidFill>
                <a:schemeClr val="tx2">
                  <a:lumMod val="50000"/>
                </a:schemeClr>
              </a:solidFill>
              <a:effectLst>
                <a:outerShdw blurRad="38100" dist="38100" dir="2700000" algn="tl">
                  <a:srgbClr val="000000">
                    <a:alpha val="43137"/>
                  </a:srgbClr>
                </a:outerShdw>
              </a:effectLst>
            </a:endParaRPr>
          </a:p>
          <a:p>
            <a:r>
              <a:rPr lang="en-US" dirty="0">
                <a:solidFill>
                  <a:schemeClr val="tx2">
                    <a:lumMod val="50000"/>
                  </a:schemeClr>
                </a:solidFill>
                <a:effectLst>
                  <a:outerShdw blurRad="38100" dist="38100" dir="2700000" algn="tl">
                    <a:srgbClr val="000000">
                      <a:alpha val="43137"/>
                    </a:srgbClr>
                  </a:outerShdw>
                </a:effectLst>
              </a:rPr>
              <a:t>Capacity to carry out its activities</a:t>
            </a:r>
          </a:p>
          <a:p>
            <a:endParaRPr lang="fr-FR" dirty="0">
              <a:solidFill>
                <a:schemeClr val="tx2">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8024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toshiba\Desktop\cloud\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4219" y="914400"/>
            <a:ext cx="82296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9109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lumMod val="50000"/>
                  </a:schemeClr>
                </a:solidFill>
              </a:rPr>
              <a:t>SOA</a:t>
            </a:r>
            <a:r>
              <a:rPr lang="en-US" dirty="0" smtClean="0"/>
              <a:t> </a:t>
            </a:r>
            <a:endParaRPr lang="fr-FR" dirty="0"/>
          </a:p>
        </p:txBody>
      </p:sp>
      <p:pic>
        <p:nvPicPr>
          <p:cNvPr id="7170" name="Picture 2" descr="C:\Users\toshiba\Desktop\cloud\layer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30400" y="1524000"/>
            <a:ext cx="8534400" cy="4267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35200" y="5943600"/>
            <a:ext cx="7823200" cy="369332"/>
          </a:xfrm>
          <a:prstGeom prst="rect">
            <a:avLst/>
          </a:prstGeom>
          <a:noFill/>
        </p:spPr>
        <p:txBody>
          <a:bodyPr wrap="square" rtlCol="0">
            <a:spAutoFit/>
          </a:bodyPr>
          <a:lstStyle/>
          <a:p>
            <a:r>
              <a:rPr lang="en-US" dirty="0" smtClean="0">
                <a:solidFill>
                  <a:schemeClr val="tx2">
                    <a:lumMod val="50000"/>
                  </a:schemeClr>
                </a:solidFill>
              </a:rPr>
              <a:t>                Layers of service oriented architecture </a:t>
            </a:r>
            <a:endParaRPr lang="fr-FR" dirty="0">
              <a:solidFill>
                <a:schemeClr val="tx2">
                  <a:lumMod val="50000"/>
                </a:schemeClr>
              </a:solidFill>
            </a:endParaRPr>
          </a:p>
        </p:txBody>
      </p:sp>
    </p:spTree>
    <p:extLst>
      <p:ext uri="{BB962C8B-B14F-4D97-AF65-F5344CB8AC3E}">
        <p14:creationId xmlns:p14="http://schemas.microsoft.com/office/powerpoint/2010/main" val="26785284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toshiba\Desktop\cloud\2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40000" y="1371600"/>
            <a:ext cx="7010400" cy="3962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08000" y="5486401"/>
            <a:ext cx="10769600" cy="646331"/>
          </a:xfrm>
          <a:prstGeom prst="rect">
            <a:avLst/>
          </a:prstGeom>
          <a:noFill/>
        </p:spPr>
        <p:txBody>
          <a:bodyPr wrap="square" rtlCol="0">
            <a:spAutoFit/>
          </a:bodyPr>
          <a:lstStyle/>
          <a:p>
            <a:r>
              <a:rPr lang="en-US" dirty="0" smtClean="0"/>
              <a:t>aim </a:t>
            </a:r>
            <a:r>
              <a:rPr lang="en-US" dirty="0"/>
              <a:t>to provide a standard way for communication of different applications and interoperability of heterogeneous computing environments</a:t>
            </a:r>
            <a:endParaRPr lang="fr-FR" dirty="0"/>
          </a:p>
        </p:txBody>
      </p:sp>
    </p:spTree>
    <p:extLst>
      <p:ext uri="{BB962C8B-B14F-4D97-AF65-F5344CB8AC3E}">
        <p14:creationId xmlns:p14="http://schemas.microsoft.com/office/powerpoint/2010/main" val="28802178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solidFill>
                  <a:schemeClr val="tx2">
                    <a:lumMod val="50000"/>
                  </a:schemeClr>
                </a:solidFill>
              </a:rPr>
              <a:t>Web Services Composition</a:t>
            </a:r>
            <a:endParaRPr lang="fr-FR" sz="4000" dirty="0">
              <a:solidFill>
                <a:schemeClr val="tx2">
                  <a:lumMod val="50000"/>
                </a:schemeClr>
              </a:solidFill>
            </a:endParaRPr>
          </a:p>
        </p:txBody>
      </p:sp>
      <p:sp>
        <p:nvSpPr>
          <p:cNvPr id="3" name="Content Placeholder 2"/>
          <p:cNvSpPr>
            <a:spLocks noGrp="1"/>
          </p:cNvSpPr>
          <p:nvPr>
            <p:ph idx="1"/>
          </p:nvPr>
        </p:nvSpPr>
        <p:spPr/>
        <p:txBody>
          <a:bodyPr/>
          <a:lstStyle/>
          <a:p>
            <a:pPr marL="0" indent="0">
              <a:buNone/>
            </a:pPr>
            <a:r>
              <a:rPr lang="en-US" dirty="0" smtClean="0"/>
              <a:t>         </a:t>
            </a:r>
          </a:p>
          <a:p>
            <a:pPr marL="0" indent="0">
              <a:buNone/>
            </a:pPr>
            <a:endParaRPr lang="en-US" dirty="0" smtClean="0"/>
          </a:p>
          <a:p>
            <a:pPr marL="0" indent="0">
              <a:buNone/>
            </a:pPr>
            <a:r>
              <a:rPr lang="en-US" dirty="0" smtClean="0"/>
              <a:t>                           </a:t>
            </a:r>
            <a:r>
              <a:rPr lang="en-US" dirty="0" smtClean="0">
                <a:solidFill>
                  <a:srgbClr val="C00000"/>
                </a:solidFill>
              </a:rPr>
              <a:t>WorkFlow System</a:t>
            </a:r>
          </a:p>
          <a:p>
            <a:pPr marL="0" indent="0">
              <a:buNone/>
            </a:pPr>
            <a:endParaRPr lang="en-US" dirty="0">
              <a:solidFill>
                <a:srgbClr val="C00000"/>
              </a:solidFill>
            </a:endParaRPr>
          </a:p>
          <a:p>
            <a:pPr marL="0" indent="0">
              <a:buNone/>
            </a:pPr>
            <a:endParaRPr lang="en-US" dirty="0" smtClean="0">
              <a:solidFill>
                <a:srgbClr val="C00000"/>
              </a:solidFill>
            </a:endParaRPr>
          </a:p>
          <a:p>
            <a:pPr marL="0" indent="0">
              <a:buNone/>
            </a:pPr>
            <a:r>
              <a:rPr lang="en-US" sz="2000" b="1" dirty="0" smtClean="0">
                <a:solidFill>
                  <a:schemeClr val="tx2">
                    <a:lumMod val="50000"/>
                  </a:schemeClr>
                </a:solidFill>
              </a:rPr>
              <a:t>Each task needed is transformed to web service and each service can be done in a different place </a:t>
            </a:r>
            <a:endParaRPr lang="en-US" dirty="0" smtClean="0">
              <a:solidFill>
                <a:schemeClr val="tx2">
                  <a:lumMod val="50000"/>
                </a:schemeClr>
              </a:solidFill>
            </a:endParaRPr>
          </a:p>
          <a:p>
            <a:pPr marL="0" indent="0">
              <a:buNone/>
            </a:pPr>
            <a:r>
              <a:rPr lang="en-US" sz="2000" b="1" dirty="0" smtClean="0">
                <a:solidFill>
                  <a:schemeClr val="tx2">
                    <a:lumMod val="50000"/>
                  </a:schemeClr>
                </a:solidFill>
              </a:rPr>
              <a:t>This service is selected according to its functionnality and QoS </a:t>
            </a:r>
            <a:endParaRPr lang="fr-FR" sz="2000" b="1" dirty="0">
              <a:solidFill>
                <a:schemeClr val="tx2">
                  <a:lumMod val="50000"/>
                </a:schemeClr>
              </a:solidFill>
            </a:endParaRPr>
          </a:p>
        </p:txBody>
      </p:sp>
    </p:spTree>
    <p:extLst>
      <p:ext uri="{BB962C8B-B14F-4D97-AF65-F5344CB8AC3E}">
        <p14:creationId xmlns:p14="http://schemas.microsoft.com/office/powerpoint/2010/main" val="139686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3">
                                            <p:txEl>
                                              <p:pRg st="2" end="2"/>
                                            </p:txEl>
                                          </p:spTgt>
                                        </p:tgtEl>
                                      </p:cBhvr>
                                      <p:by x="150000" y="150000"/>
                                    </p:animScale>
                                  </p:childTnLst>
                                </p:cTn>
                              </p:par>
                            </p:childTnLst>
                          </p:cTn>
                        </p:par>
                        <p:par>
                          <p:cTn id="7" fill="hold">
                            <p:stCondLst>
                              <p:cond delay="2000"/>
                            </p:stCondLst>
                            <p:childTnLst>
                              <p:par>
                                <p:cTn id="8" presetID="25" presetClass="emph" presetSubtype="0" fill="hold" nodeType="afterEffect">
                                  <p:stCondLst>
                                    <p:cond delay="0"/>
                                  </p:stCondLst>
                                  <p:childTnLst>
                                    <p:animClr clrSpc="hsl" dir="cw">
                                      <p:cBhvr override="childStyle">
                                        <p:cTn id="9" dur="500" fill="hold"/>
                                        <p:tgtEl>
                                          <p:spTgt spid="3">
                                            <p:txEl>
                                              <p:pRg st="5" end="5"/>
                                            </p:txEl>
                                          </p:spTgt>
                                        </p:tgtEl>
                                        <p:attrNameLst>
                                          <p:attrName>style.color</p:attrName>
                                        </p:attrNameLst>
                                      </p:cBhvr>
                                      <p:by>
                                        <p:hsl h="0" s="-70588" l="0"/>
                                      </p:by>
                                    </p:animClr>
                                    <p:animClr clrSpc="hsl" dir="cw">
                                      <p:cBhvr>
                                        <p:cTn id="10" dur="500" fill="hold"/>
                                        <p:tgtEl>
                                          <p:spTgt spid="3">
                                            <p:txEl>
                                              <p:pRg st="5" end="5"/>
                                            </p:txEl>
                                          </p:spTgt>
                                        </p:tgtEl>
                                        <p:attrNameLst>
                                          <p:attrName>fillcolor</p:attrName>
                                        </p:attrNameLst>
                                      </p:cBhvr>
                                      <p:by>
                                        <p:hsl h="0" s="-70588" l="0"/>
                                      </p:by>
                                    </p:animClr>
                                    <p:animClr clrSpc="hsl" dir="cw">
                                      <p:cBhvr>
                                        <p:cTn id="11" dur="500" fill="hold"/>
                                        <p:tgtEl>
                                          <p:spTgt spid="3">
                                            <p:txEl>
                                              <p:pRg st="5" end="5"/>
                                            </p:txEl>
                                          </p:spTgt>
                                        </p:tgtEl>
                                        <p:attrNameLst>
                                          <p:attrName>stroke.color</p:attrName>
                                        </p:attrNameLst>
                                      </p:cBhvr>
                                      <p:by>
                                        <p:hsl h="0" s="-70588" l="0"/>
                                      </p:by>
                                    </p:animClr>
                                    <p:set>
                                      <p:cBhvr>
                                        <p:cTn id="12" dur="500" fill="hold"/>
                                        <p:tgtEl>
                                          <p:spTgt spid="3">
                                            <p:txEl>
                                              <p:pRg st="5" end="5"/>
                                            </p:txEl>
                                          </p:spTgt>
                                        </p:tgtEl>
                                        <p:attrNameLst>
                                          <p:attrName>fill.type</p:attrName>
                                        </p:attrNameLst>
                                      </p:cBhvr>
                                      <p:to>
                                        <p:strVal val="solid"/>
                                      </p:to>
                                    </p:set>
                                  </p:childTnLst>
                                </p:cTn>
                              </p:par>
                            </p:childTnLst>
                          </p:cTn>
                        </p:par>
                        <p:par>
                          <p:cTn id="13" fill="hold">
                            <p:stCondLst>
                              <p:cond delay="2500"/>
                            </p:stCondLst>
                            <p:childTnLst>
                              <p:par>
                                <p:cTn id="14" presetID="25" presetClass="emph" presetSubtype="0" fill="hold" nodeType="afterEffect">
                                  <p:stCondLst>
                                    <p:cond delay="0"/>
                                  </p:stCondLst>
                                  <p:childTnLst>
                                    <p:animClr clrSpc="hsl" dir="cw">
                                      <p:cBhvr override="childStyle">
                                        <p:cTn id="15" dur="500" fill="hold"/>
                                        <p:tgtEl>
                                          <p:spTgt spid="3">
                                            <p:txEl>
                                              <p:pRg st="6" end="6"/>
                                            </p:txEl>
                                          </p:spTgt>
                                        </p:tgtEl>
                                        <p:attrNameLst>
                                          <p:attrName>style.color</p:attrName>
                                        </p:attrNameLst>
                                      </p:cBhvr>
                                      <p:by>
                                        <p:hsl h="0" s="-70588" l="0"/>
                                      </p:by>
                                    </p:animClr>
                                    <p:animClr clrSpc="hsl" dir="cw">
                                      <p:cBhvr>
                                        <p:cTn id="16" dur="500" fill="hold"/>
                                        <p:tgtEl>
                                          <p:spTgt spid="3">
                                            <p:txEl>
                                              <p:pRg st="6" end="6"/>
                                            </p:txEl>
                                          </p:spTgt>
                                        </p:tgtEl>
                                        <p:attrNameLst>
                                          <p:attrName>fillcolor</p:attrName>
                                        </p:attrNameLst>
                                      </p:cBhvr>
                                      <p:by>
                                        <p:hsl h="0" s="-70588" l="0"/>
                                      </p:by>
                                    </p:animClr>
                                    <p:animClr clrSpc="hsl" dir="cw">
                                      <p:cBhvr>
                                        <p:cTn id="17" dur="500" fill="hold"/>
                                        <p:tgtEl>
                                          <p:spTgt spid="3">
                                            <p:txEl>
                                              <p:pRg st="6" end="6"/>
                                            </p:txEl>
                                          </p:spTgt>
                                        </p:tgtEl>
                                        <p:attrNameLst>
                                          <p:attrName>stroke.color</p:attrName>
                                        </p:attrNameLst>
                                      </p:cBhvr>
                                      <p:by>
                                        <p:hsl h="0" s="-70588" l="0"/>
                                      </p:by>
                                    </p:animClr>
                                    <p:set>
                                      <p:cBhvr>
                                        <p:cTn id="18" dur="500" fill="hold"/>
                                        <p:tgtEl>
                                          <p:spTgt spid="3">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Problems </a:t>
            </a:r>
            <a:endParaRPr lang="fr-FR" dirty="0"/>
          </a:p>
        </p:txBody>
      </p:sp>
      <p:sp>
        <p:nvSpPr>
          <p:cNvPr id="3" name="Content Placeholder 2"/>
          <p:cNvSpPr>
            <a:spLocks noGrp="1"/>
          </p:cNvSpPr>
          <p:nvPr>
            <p:ph idx="1"/>
          </p:nvPr>
        </p:nvSpPr>
        <p:spPr/>
        <p:txBody>
          <a:bodyPr>
            <a:normAutofit/>
          </a:bodyPr>
          <a:lstStyle/>
          <a:p>
            <a:pPr>
              <a:buFont typeface="Wingdings" pitchFamily="2" charset="2"/>
              <a:buChar char="Ø"/>
            </a:pPr>
            <a:r>
              <a:rPr lang="en-US" sz="2400" dirty="0" smtClean="0"/>
              <a:t>Informations of Paas,Iaas Hidden </a:t>
            </a:r>
          </a:p>
          <a:p>
            <a:pPr>
              <a:buFont typeface="Wingdings" pitchFamily="2" charset="2"/>
              <a:buChar char="Ø"/>
            </a:pPr>
            <a:endParaRPr lang="en-US" sz="2400" dirty="0"/>
          </a:p>
          <a:p>
            <a:pPr>
              <a:buFont typeface="Wingdings" pitchFamily="2" charset="2"/>
              <a:buChar char="Ø"/>
            </a:pPr>
            <a:r>
              <a:rPr lang="en-US" sz="2400" dirty="0" smtClean="0"/>
              <a:t>Monolothic Block </a:t>
            </a:r>
          </a:p>
          <a:p>
            <a:pPr marL="0" indent="0">
              <a:buNone/>
            </a:pPr>
            <a:endParaRPr lang="en-US" sz="2400" dirty="0"/>
          </a:p>
          <a:p>
            <a:pPr>
              <a:buFont typeface="Wingdings" pitchFamily="2" charset="2"/>
              <a:buChar char="Ø"/>
            </a:pPr>
            <a:r>
              <a:rPr lang="en-US" sz="2400" dirty="0" smtClean="0"/>
              <a:t>1 size fits all (even if different requirements)</a:t>
            </a:r>
          </a:p>
          <a:p>
            <a:pPr>
              <a:buFont typeface="Wingdings" pitchFamily="2" charset="2"/>
              <a:buChar char="Ø"/>
            </a:pPr>
            <a:endParaRPr lang="en-US" sz="2400" dirty="0"/>
          </a:p>
          <a:p>
            <a:pPr>
              <a:buFont typeface="Wingdings" pitchFamily="2" charset="2"/>
              <a:buChar char="Ø"/>
            </a:pPr>
            <a:r>
              <a:rPr lang="en-US" sz="2400" dirty="0" smtClean="0"/>
              <a:t>QoS runs down =&gt; change the service </a:t>
            </a:r>
            <a:endParaRPr lang="fr-FR" sz="2400" dirty="0"/>
          </a:p>
        </p:txBody>
      </p:sp>
    </p:spTree>
    <p:extLst>
      <p:ext uri="{BB962C8B-B14F-4D97-AF65-F5344CB8AC3E}">
        <p14:creationId xmlns:p14="http://schemas.microsoft.com/office/powerpoint/2010/main" val="240828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100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75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19" fill="hold">
                            <p:stCondLst>
                              <p:cond delay="3250"/>
                            </p:stCondLst>
                            <p:childTnLst>
                              <p:par>
                                <p:cTn id="20" presetID="2" presetClass="entr" presetSubtype="4" fill="hold" nodeType="afterEffect">
                                  <p:stCondLst>
                                    <p:cond delay="750"/>
                                  </p:stCondLst>
                                  <p:childTnLst>
                                    <p:set>
                                      <p:cBhvr>
                                        <p:cTn id="21" dur="1" fill="hold">
                                          <p:stCondLst>
                                            <p:cond delay="0"/>
                                          </p:stCondLst>
                                        </p:cTn>
                                        <p:tgtEl>
                                          <p:spTgt spid="3">
                                            <p:txEl>
                                              <p:pRg st="6" end="6"/>
                                            </p:txEl>
                                          </p:spTgt>
                                        </p:tgtEl>
                                        <p:attrNameLst>
                                          <p:attrName>style.visibility</p:attrName>
                                        </p:attrNameLst>
                                      </p:cBhvr>
                                      <p:to>
                                        <p:strVal val="visible"/>
                                      </p:to>
                                    </p:set>
                                    <p:anim calcmode="lin" valueType="num">
                                      <p:cBhvr additive="base">
                                        <p:cTn id="2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379200" cy="1143000"/>
          </a:xfrm>
        </p:spPr>
        <p:txBody>
          <a:bodyPr>
            <a:normAutofit/>
          </a:bodyPr>
          <a:lstStyle/>
          <a:p>
            <a:r>
              <a:rPr lang="en-US" dirty="0" smtClean="0">
                <a:solidFill>
                  <a:schemeClr val="tx2">
                    <a:lumMod val="50000"/>
                  </a:schemeClr>
                </a:solidFill>
              </a:rPr>
              <a:t>Service Composition : Cloud Computing</a:t>
            </a:r>
            <a:endParaRPr lang="fr-FR" dirty="0">
              <a:solidFill>
                <a:schemeClr val="tx2">
                  <a:lumMod val="50000"/>
                </a:schemeClr>
              </a:solidFill>
            </a:endParaRPr>
          </a:p>
        </p:txBody>
      </p:sp>
      <p:sp>
        <p:nvSpPr>
          <p:cNvPr id="3" name="Content Placeholder 2"/>
          <p:cNvSpPr>
            <a:spLocks noGrp="1"/>
          </p:cNvSpPr>
          <p:nvPr>
            <p:ph idx="1"/>
          </p:nvPr>
        </p:nvSpPr>
        <p:spPr>
          <a:xfrm>
            <a:off x="609600" y="1905001"/>
            <a:ext cx="10972800" cy="4525963"/>
          </a:xfrm>
        </p:spPr>
        <p:txBody>
          <a:bodyPr/>
          <a:lstStyle/>
          <a:p>
            <a:pPr marL="0" indent="0">
              <a:buNone/>
            </a:pPr>
            <a:r>
              <a:rPr lang="en-US" dirty="0" smtClean="0">
                <a:solidFill>
                  <a:schemeClr val="tx2">
                    <a:lumMod val="50000"/>
                  </a:schemeClr>
                </a:solidFill>
                <a:effectLst>
                  <a:outerShdw blurRad="38100" dist="38100" dir="2700000" algn="tl">
                    <a:srgbClr val="000000">
                      <a:alpha val="43137"/>
                    </a:srgbClr>
                  </a:outerShdw>
                </a:effectLst>
              </a:rPr>
              <a:t>Break Monolethic Block : </a:t>
            </a:r>
          </a:p>
          <a:p>
            <a:pPr marL="0" indent="0">
              <a:buNone/>
            </a:pPr>
            <a:r>
              <a:rPr lang="en-US" sz="2400" dirty="0" smtClean="0">
                <a:solidFill>
                  <a:schemeClr val="tx2">
                    <a:lumMod val="50000"/>
                  </a:schemeClr>
                </a:solidFill>
              </a:rPr>
              <a:t>I can choose what type of service I want and I can get informations about it </a:t>
            </a:r>
          </a:p>
          <a:p>
            <a:pPr marL="0" indent="0">
              <a:buNone/>
            </a:pPr>
            <a:endParaRPr lang="en-US" dirty="0">
              <a:solidFill>
                <a:schemeClr val="tx2">
                  <a:lumMod val="50000"/>
                </a:schemeClr>
              </a:solidFill>
            </a:endParaRPr>
          </a:p>
          <a:p>
            <a:pPr marL="0" indent="0">
              <a:buNone/>
            </a:pPr>
            <a:r>
              <a:rPr lang="en-US" dirty="0" smtClean="0">
                <a:solidFill>
                  <a:schemeClr val="tx2">
                    <a:lumMod val="50000"/>
                  </a:schemeClr>
                </a:solidFill>
                <a:effectLst>
                  <a:outerShdw blurRad="38100" dist="38100" dir="2700000" algn="tl">
                    <a:srgbClr val="000000">
                      <a:alpha val="43137"/>
                    </a:srgbClr>
                  </a:outerShdw>
                </a:effectLst>
              </a:rPr>
              <a:t>If QoS is running down </a:t>
            </a:r>
            <a:r>
              <a:rPr lang="en-US" dirty="0" smtClean="0">
                <a:solidFill>
                  <a:schemeClr val="tx2">
                    <a:lumMod val="50000"/>
                  </a:schemeClr>
                </a:solidFill>
              </a:rPr>
              <a:t>:</a:t>
            </a:r>
          </a:p>
          <a:p>
            <a:pPr marL="0" indent="0">
              <a:buNone/>
            </a:pPr>
            <a:r>
              <a:rPr lang="en-US" sz="2400" dirty="0" smtClean="0">
                <a:solidFill>
                  <a:schemeClr val="tx2">
                    <a:lumMod val="50000"/>
                  </a:schemeClr>
                </a:solidFill>
              </a:rPr>
              <a:t>I can ask to  change the platform where  the service is executed</a:t>
            </a:r>
          </a:p>
        </p:txBody>
      </p:sp>
      <p:sp>
        <p:nvSpPr>
          <p:cNvPr id="4" name="Right Arrow 3"/>
          <p:cNvSpPr/>
          <p:nvPr/>
        </p:nvSpPr>
        <p:spPr>
          <a:xfrm>
            <a:off x="8552874" y="5715000"/>
            <a:ext cx="2623127" cy="7620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TextBox 4"/>
          <p:cNvSpPr txBox="1"/>
          <p:nvPr/>
        </p:nvSpPr>
        <p:spPr>
          <a:xfrm>
            <a:off x="8534400" y="5911334"/>
            <a:ext cx="2641600" cy="369332"/>
          </a:xfrm>
          <a:prstGeom prst="rect">
            <a:avLst/>
          </a:prstGeom>
          <a:noFill/>
        </p:spPr>
        <p:txBody>
          <a:bodyPr wrap="square" rtlCol="0">
            <a:spAutoFit/>
          </a:bodyPr>
          <a:lstStyle/>
          <a:p>
            <a:r>
              <a:rPr lang="en-US" dirty="0" smtClean="0"/>
              <a:t>Blueprint approach</a:t>
            </a:r>
            <a:endParaRPr lang="fr-FR" dirty="0"/>
          </a:p>
        </p:txBody>
      </p:sp>
    </p:spTree>
    <p:extLst>
      <p:ext uri="{BB962C8B-B14F-4D97-AF65-F5344CB8AC3E}">
        <p14:creationId xmlns:p14="http://schemas.microsoft.com/office/powerpoint/2010/main" val="23442926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3502"/>
            <a:ext cx="10515600" cy="64507"/>
          </a:xfrm>
        </p:spPr>
        <p:txBody>
          <a:bodyPr>
            <a:normAutofit fontScale="90000"/>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9715" y="2354060"/>
            <a:ext cx="2390775" cy="1914525"/>
          </a:xfrm>
        </p:spPr>
      </p:pic>
      <p:sp>
        <p:nvSpPr>
          <p:cNvPr id="5" name="TextBox 4"/>
          <p:cNvSpPr txBox="1"/>
          <p:nvPr/>
        </p:nvSpPr>
        <p:spPr>
          <a:xfrm>
            <a:off x="6604001" y="2921508"/>
            <a:ext cx="3906519" cy="646331"/>
          </a:xfrm>
          <a:prstGeom prst="rect">
            <a:avLst/>
          </a:prstGeom>
          <a:noFill/>
        </p:spPr>
        <p:txBody>
          <a:bodyPr wrap="none" rtlCol="0">
            <a:spAutoFit/>
          </a:bodyPr>
          <a:lstStyle/>
          <a:p>
            <a:r>
              <a:rPr lang="en-US" b="1" dirty="0" smtClean="0"/>
              <a:t>I need an application compatible to my</a:t>
            </a:r>
          </a:p>
          <a:p>
            <a:r>
              <a:rPr lang="en-US" b="1" dirty="0"/>
              <a:t>r</a:t>
            </a:r>
            <a:r>
              <a:rPr lang="en-US" b="1" dirty="0" smtClean="0"/>
              <a:t>equirements </a:t>
            </a:r>
          </a:p>
        </p:txBody>
      </p:sp>
      <p:sp>
        <p:nvSpPr>
          <p:cNvPr id="6" name="Cloud Callout 5"/>
          <p:cNvSpPr/>
          <p:nvPr/>
        </p:nvSpPr>
        <p:spPr>
          <a:xfrm>
            <a:off x="4882613" y="340669"/>
            <a:ext cx="4048115" cy="1943967"/>
          </a:xfrm>
          <a:prstGeom prst="cloud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FF0000"/>
                </a:solidFill>
              </a:rPr>
              <a:t>The software</a:t>
            </a:r>
            <a:endParaRPr lang="en-US" sz="3200" dirty="0"/>
          </a:p>
        </p:txBody>
      </p:sp>
      <p:sp>
        <p:nvSpPr>
          <p:cNvPr id="7" name="Cloud Callout 6"/>
          <p:cNvSpPr/>
          <p:nvPr/>
        </p:nvSpPr>
        <p:spPr>
          <a:xfrm flipH="1">
            <a:off x="485777" y="1337111"/>
            <a:ext cx="4406072" cy="2033899"/>
          </a:xfrm>
          <a:prstGeom prst="cloudCallou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t> </a:t>
            </a:r>
            <a:endParaRPr lang="en-US" sz="3200" b="1" dirty="0"/>
          </a:p>
        </p:txBody>
      </p:sp>
      <p:sp>
        <p:nvSpPr>
          <p:cNvPr id="8" name="Cloud Callout 7"/>
          <p:cNvSpPr/>
          <p:nvPr/>
        </p:nvSpPr>
        <p:spPr>
          <a:xfrm rot="9602478" flipH="1">
            <a:off x="5882016" y="4132225"/>
            <a:ext cx="4686945" cy="2455996"/>
          </a:xfrm>
          <a:prstGeom prst="cloudCallou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398903" y="2023025"/>
            <a:ext cx="4594220" cy="523220"/>
          </a:xfrm>
          <a:prstGeom prst="rect">
            <a:avLst/>
          </a:prstGeom>
          <a:noFill/>
        </p:spPr>
        <p:txBody>
          <a:bodyPr wrap="square" rtlCol="0">
            <a:spAutoFit/>
          </a:bodyPr>
          <a:lstStyle/>
          <a:p>
            <a:r>
              <a:rPr lang="en-US" sz="2800" b="1" dirty="0" smtClean="0">
                <a:solidFill>
                  <a:schemeClr val="accent5">
                    <a:lumMod val="75000"/>
                  </a:schemeClr>
                </a:solidFill>
              </a:rPr>
              <a:t>Appropriate</a:t>
            </a:r>
            <a:r>
              <a:rPr lang="ar-LB" sz="2800" b="1" dirty="0" smtClean="0">
                <a:solidFill>
                  <a:schemeClr val="accent5">
                    <a:lumMod val="75000"/>
                  </a:schemeClr>
                </a:solidFill>
              </a:rPr>
              <a:t> </a:t>
            </a:r>
            <a:r>
              <a:rPr lang="en-US" sz="2800" b="1" dirty="0" smtClean="0">
                <a:solidFill>
                  <a:schemeClr val="accent5">
                    <a:lumMod val="75000"/>
                  </a:schemeClr>
                </a:solidFill>
              </a:rPr>
              <a:t> Platform</a:t>
            </a:r>
            <a:endParaRPr lang="en-US" sz="2800" b="1" dirty="0">
              <a:solidFill>
                <a:schemeClr val="accent5">
                  <a:lumMod val="75000"/>
                </a:schemeClr>
              </a:solidFill>
            </a:endParaRPr>
          </a:p>
        </p:txBody>
      </p:sp>
      <p:sp>
        <p:nvSpPr>
          <p:cNvPr id="13" name="TextBox 12"/>
          <p:cNvSpPr txBox="1"/>
          <p:nvPr/>
        </p:nvSpPr>
        <p:spPr>
          <a:xfrm>
            <a:off x="5849392" y="5047330"/>
            <a:ext cx="3558859" cy="461665"/>
          </a:xfrm>
          <a:prstGeom prst="rect">
            <a:avLst/>
          </a:prstGeom>
          <a:noFill/>
        </p:spPr>
        <p:txBody>
          <a:bodyPr wrap="none" rtlCol="0">
            <a:spAutoFit/>
          </a:bodyPr>
          <a:lstStyle/>
          <a:p>
            <a:r>
              <a:rPr lang="en-US" sz="2400" b="1" dirty="0" smtClean="0">
                <a:solidFill>
                  <a:schemeClr val="accent6">
                    <a:lumMod val="50000"/>
                  </a:schemeClr>
                </a:solidFill>
              </a:rPr>
              <a:t>Appropriate Infrastructure</a:t>
            </a:r>
            <a:endParaRPr lang="en-US" sz="2400" dirty="0">
              <a:solidFill>
                <a:schemeClr val="accent6">
                  <a:lumMod val="50000"/>
                </a:schemeClr>
              </a:solidFill>
            </a:endParaRPr>
          </a:p>
        </p:txBody>
      </p:sp>
    </p:spTree>
    <p:extLst>
      <p:ext uri="{BB962C8B-B14F-4D97-AF65-F5344CB8AC3E}">
        <p14:creationId xmlns:p14="http://schemas.microsoft.com/office/powerpoint/2010/main" val="24477725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781" y="266700"/>
            <a:ext cx="10972800" cy="1143000"/>
          </a:xfrm>
        </p:spPr>
        <p:txBody>
          <a:bodyPr/>
          <a:lstStyle/>
          <a:p>
            <a:r>
              <a:rPr lang="en-US" dirty="0" smtClean="0"/>
              <a:t>Blueprint approach :need Paas </a:t>
            </a:r>
            <a:endParaRPr lang="fr-FR" dirty="0"/>
          </a:p>
        </p:txBody>
      </p:sp>
      <p:sp>
        <p:nvSpPr>
          <p:cNvPr id="3" name="Content Placeholder 2"/>
          <p:cNvSpPr>
            <a:spLocks noGrp="1"/>
          </p:cNvSpPr>
          <p:nvPr>
            <p:ph idx="1"/>
          </p:nvPr>
        </p:nvSpPr>
        <p:spPr/>
        <p:txBody>
          <a:bodyPr/>
          <a:lstStyle/>
          <a:p>
            <a:pPr marL="0" indent="0">
              <a:buNone/>
            </a:pPr>
            <a:r>
              <a:rPr lang="en-US" dirty="0" smtClean="0"/>
              <a:t> </a:t>
            </a:r>
            <a:endParaRPr lang="fr-FR" dirty="0"/>
          </a:p>
        </p:txBody>
      </p:sp>
      <p:sp>
        <p:nvSpPr>
          <p:cNvPr id="8" name="TextBox 7"/>
          <p:cNvSpPr txBox="1"/>
          <p:nvPr/>
        </p:nvSpPr>
        <p:spPr>
          <a:xfrm>
            <a:off x="711200" y="1600200"/>
            <a:ext cx="3251200" cy="369332"/>
          </a:xfrm>
          <a:prstGeom prst="rect">
            <a:avLst/>
          </a:prstGeom>
          <a:noFill/>
        </p:spPr>
        <p:txBody>
          <a:bodyPr wrap="square" rtlCol="0">
            <a:spAutoFit/>
          </a:bodyPr>
          <a:lstStyle/>
          <a:p>
            <a:r>
              <a:rPr lang="en-US" dirty="0" smtClean="0"/>
              <a:t>Case 1 : </a:t>
            </a:r>
            <a:endParaRPr lang="fr-FR" dirty="0"/>
          </a:p>
        </p:txBody>
      </p:sp>
      <p:cxnSp>
        <p:nvCxnSpPr>
          <p:cNvPr id="10" name="Straight Arrow Connector 9"/>
          <p:cNvCxnSpPr/>
          <p:nvPr/>
        </p:nvCxnSpPr>
        <p:spPr>
          <a:xfrm>
            <a:off x="6834909" y="2971800"/>
            <a:ext cx="1828800" cy="1371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209803" y="2327563"/>
            <a:ext cx="2540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Folded Corner 12"/>
          <p:cNvSpPr/>
          <p:nvPr/>
        </p:nvSpPr>
        <p:spPr>
          <a:xfrm>
            <a:off x="9855200" y="1409700"/>
            <a:ext cx="1727200" cy="1562100"/>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lumMod val="50000"/>
                  </a:schemeClr>
                </a:solidFill>
              </a:rPr>
              <a:t>Blueprint template for Paas </a:t>
            </a:r>
            <a:endParaRPr lang="fr-FR" dirty="0">
              <a:solidFill>
                <a:schemeClr val="tx2">
                  <a:lumMod val="50000"/>
                </a:schemeClr>
              </a:solidFill>
            </a:endParaRPr>
          </a:p>
        </p:txBody>
      </p:sp>
      <p:sp>
        <p:nvSpPr>
          <p:cNvPr id="15" name="TextBox 14"/>
          <p:cNvSpPr txBox="1"/>
          <p:nvPr/>
        </p:nvSpPr>
        <p:spPr>
          <a:xfrm>
            <a:off x="6705600" y="1784866"/>
            <a:ext cx="2540000" cy="369332"/>
          </a:xfrm>
          <a:prstGeom prst="rect">
            <a:avLst/>
          </a:prstGeom>
          <a:noFill/>
        </p:spPr>
        <p:txBody>
          <a:bodyPr wrap="square" rtlCol="0">
            <a:spAutoFit/>
          </a:bodyPr>
          <a:lstStyle/>
          <a:p>
            <a:r>
              <a:rPr lang="en-US" dirty="0" smtClean="0"/>
              <a:t>Instantiates</a:t>
            </a:r>
            <a:endParaRPr lang="fr-FR" dirty="0"/>
          </a:p>
        </p:txBody>
      </p:sp>
      <p:sp>
        <p:nvSpPr>
          <p:cNvPr id="16" name="TextBox 15"/>
          <p:cNvSpPr txBox="1"/>
          <p:nvPr/>
        </p:nvSpPr>
        <p:spPr>
          <a:xfrm rot="2617844">
            <a:off x="6908801" y="3112824"/>
            <a:ext cx="1625600" cy="369332"/>
          </a:xfrm>
          <a:prstGeom prst="rect">
            <a:avLst/>
          </a:prstGeom>
          <a:noFill/>
        </p:spPr>
        <p:txBody>
          <a:bodyPr wrap="square" rtlCol="0">
            <a:spAutoFit/>
          </a:bodyPr>
          <a:lstStyle/>
          <a:p>
            <a:r>
              <a:rPr lang="en-US" dirty="0" smtClean="0"/>
              <a:t>publishes</a:t>
            </a:r>
            <a:endParaRPr lang="fr-FR" dirty="0"/>
          </a:p>
        </p:txBody>
      </p:sp>
      <p:sp>
        <p:nvSpPr>
          <p:cNvPr id="17" name="Oval 16"/>
          <p:cNvSpPr/>
          <p:nvPr/>
        </p:nvSpPr>
        <p:spPr>
          <a:xfrm>
            <a:off x="7848600" y="4495800"/>
            <a:ext cx="4013200" cy="1447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TextBox 17"/>
          <p:cNvSpPr txBox="1"/>
          <p:nvPr/>
        </p:nvSpPr>
        <p:spPr>
          <a:xfrm>
            <a:off x="8737600" y="5035035"/>
            <a:ext cx="3454400" cy="461665"/>
          </a:xfrm>
          <a:prstGeom prst="rect">
            <a:avLst/>
          </a:prstGeom>
          <a:noFill/>
        </p:spPr>
        <p:txBody>
          <a:bodyPr wrap="square" rtlCol="0">
            <a:spAutoFit/>
          </a:bodyPr>
          <a:lstStyle/>
          <a:p>
            <a:r>
              <a:rPr lang="en-US" sz="2400" dirty="0">
                <a:solidFill>
                  <a:schemeClr val="tx2">
                    <a:lumMod val="50000"/>
                  </a:schemeClr>
                </a:solidFill>
              </a:rPr>
              <a:t> </a:t>
            </a:r>
            <a:r>
              <a:rPr lang="en-US" sz="2400" dirty="0" smtClean="0">
                <a:solidFill>
                  <a:schemeClr val="tx2">
                    <a:lumMod val="50000"/>
                  </a:schemeClr>
                </a:solidFill>
              </a:rPr>
              <a:t> PBP – Paas </a:t>
            </a:r>
            <a:endParaRPr lang="fr-FR" sz="2400" dirty="0">
              <a:solidFill>
                <a:schemeClr val="tx2">
                  <a:lumMod val="50000"/>
                </a:schemeClr>
              </a:solidFill>
            </a:endParaRPr>
          </a:p>
        </p:txBody>
      </p:sp>
      <p:sp>
        <p:nvSpPr>
          <p:cNvPr id="20" name="Smiley Face 19"/>
          <p:cNvSpPr/>
          <p:nvPr/>
        </p:nvSpPr>
        <p:spPr>
          <a:xfrm>
            <a:off x="4876800" y="1600200"/>
            <a:ext cx="1016000" cy="914400"/>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3" name="Straight Connector 22"/>
          <p:cNvCxnSpPr/>
          <p:nvPr/>
        </p:nvCxnSpPr>
        <p:spPr>
          <a:xfrm>
            <a:off x="5384800" y="2535382"/>
            <a:ext cx="0" cy="969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384800" y="2535382"/>
            <a:ext cx="508000" cy="436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384800" y="2362200"/>
            <a:ext cx="11176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089764" y="3505201"/>
            <a:ext cx="304800" cy="3392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394564" y="3512562"/>
            <a:ext cx="508000" cy="339219"/>
          </a:xfrm>
          <a:prstGeom prst="line">
            <a:avLst/>
          </a:prstGeom>
        </p:spPr>
        <p:style>
          <a:lnRef idx="1">
            <a:schemeClr val="accent1"/>
          </a:lnRef>
          <a:fillRef idx="0">
            <a:schemeClr val="accent1"/>
          </a:fillRef>
          <a:effectRef idx="0">
            <a:schemeClr val="accent1"/>
          </a:effectRef>
          <a:fontRef idx="minor">
            <a:schemeClr val="tx1"/>
          </a:fontRef>
        </p:style>
      </p:cxnSp>
      <p:sp>
        <p:nvSpPr>
          <p:cNvPr id="4097" name="Freeform 4096"/>
          <p:cNvSpPr/>
          <p:nvPr/>
        </p:nvSpPr>
        <p:spPr>
          <a:xfrm>
            <a:off x="6483928" y="2216728"/>
            <a:ext cx="343537" cy="235527"/>
          </a:xfrm>
          <a:custGeom>
            <a:avLst/>
            <a:gdLst>
              <a:gd name="connsiteX0" fmla="*/ 0 w 515306"/>
              <a:gd name="connsiteY0" fmla="*/ 138546 h 318655"/>
              <a:gd name="connsiteX1" fmla="*/ 0 w 515306"/>
              <a:gd name="connsiteY1" fmla="*/ 138546 h 318655"/>
              <a:gd name="connsiteX2" fmla="*/ 41564 w 515306"/>
              <a:gd name="connsiteY2" fmla="*/ 249382 h 318655"/>
              <a:gd name="connsiteX3" fmla="*/ 166255 w 515306"/>
              <a:gd name="connsiteY3" fmla="*/ 249382 h 318655"/>
              <a:gd name="connsiteX4" fmla="*/ 249382 w 515306"/>
              <a:gd name="connsiteY4" fmla="*/ 180109 h 318655"/>
              <a:gd name="connsiteX5" fmla="*/ 290946 w 515306"/>
              <a:gd name="connsiteY5" fmla="*/ 41564 h 318655"/>
              <a:gd name="connsiteX6" fmla="*/ 318655 w 515306"/>
              <a:gd name="connsiteY6" fmla="*/ 124691 h 318655"/>
              <a:gd name="connsiteX7" fmla="*/ 401782 w 515306"/>
              <a:gd name="connsiteY7" fmla="*/ 193964 h 318655"/>
              <a:gd name="connsiteX8" fmla="*/ 429491 w 515306"/>
              <a:gd name="connsiteY8" fmla="*/ 290946 h 318655"/>
              <a:gd name="connsiteX9" fmla="*/ 471055 w 515306"/>
              <a:gd name="connsiteY9" fmla="*/ 318655 h 318655"/>
              <a:gd name="connsiteX10" fmla="*/ 498764 w 515306"/>
              <a:gd name="connsiteY10" fmla="*/ 277091 h 318655"/>
              <a:gd name="connsiteX11" fmla="*/ 498764 w 515306"/>
              <a:gd name="connsiteY11" fmla="*/ 138546 h 318655"/>
              <a:gd name="connsiteX12" fmla="*/ 415637 w 515306"/>
              <a:gd name="connsiteY12" fmla="*/ 55418 h 318655"/>
              <a:gd name="connsiteX13" fmla="*/ 332510 w 515306"/>
              <a:gd name="connsiteY13" fmla="*/ 0 h 318655"/>
              <a:gd name="connsiteX14" fmla="*/ 221673 w 515306"/>
              <a:gd name="connsiteY14" fmla="*/ 13855 h 318655"/>
              <a:gd name="connsiteX15" fmla="*/ 180110 w 515306"/>
              <a:gd name="connsiteY15" fmla="*/ 41564 h 318655"/>
              <a:gd name="connsiteX16" fmla="*/ 138546 w 515306"/>
              <a:gd name="connsiteY16" fmla="*/ 55418 h 318655"/>
              <a:gd name="connsiteX17" fmla="*/ 110837 w 515306"/>
              <a:gd name="connsiteY17" fmla="*/ 83128 h 318655"/>
              <a:gd name="connsiteX18" fmla="*/ 69273 w 515306"/>
              <a:gd name="connsiteY18" fmla="*/ 96982 h 318655"/>
              <a:gd name="connsiteX19" fmla="*/ 0 w 515306"/>
              <a:gd name="connsiteY19" fmla="*/ 138546 h 31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5306" h="318655">
                <a:moveTo>
                  <a:pt x="0" y="138546"/>
                </a:moveTo>
                <a:lnTo>
                  <a:pt x="0" y="138546"/>
                </a:lnTo>
                <a:cubicBezTo>
                  <a:pt x="13855" y="175491"/>
                  <a:pt x="19677" y="216551"/>
                  <a:pt x="41564" y="249382"/>
                </a:cubicBezTo>
                <a:cubicBezTo>
                  <a:pt x="62029" y="280079"/>
                  <a:pt x="160568" y="250330"/>
                  <a:pt x="166255" y="249382"/>
                </a:cubicBezTo>
                <a:cubicBezTo>
                  <a:pt x="192126" y="232135"/>
                  <a:pt x="233694" y="208349"/>
                  <a:pt x="249382" y="180109"/>
                </a:cubicBezTo>
                <a:cubicBezTo>
                  <a:pt x="264713" y="152513"/>
                  <a:pt x="282002" y="77339"/>
                  <a:pt x="290946" y="41564"/>
                </a:cubicBezTo>
                <a:cubicBezTo>
                  <a:pt x="300182" y="69273"/>
                  <a:pt x="294353" y="108490"/>
                  <a:pt x="318655" y="124691"/>
                </a:cubicBezTo>
                <a:cubicBezTo>
                  <a:pt x="376522" y="163268"/>
                  <a:pt x="348445" y="140626"/>
                  <a:pt x="401782" y="193964"/>
                </a:cubicBezTo>
                <a:cubicBezTo>
                  <a:pt x="402686" y="197581"/>
                  <a:pt x="422265" y="281914"/>
                  <a:pt x="429491" y="290946"/>
                </a:cubicBezTo>
                <a:cubicBezTo>
                  <a:pt x="439893" y="303948"/>
                  <a:pt x="457200" y="309419"/>
                  <a:pt x="471055" y="318655"/>
                </a:cubicBezTo>
                <a:cubicBezTo>
                  <a:pt x="480291" y="304800"/>
                  <a:pt x="491317" y="291984"/>
                  <a:pt x="498764" y="277091"/>
                </a:cubicBezTo>
                <a:cubicBezTo>
                  <a:pt x="519722" y="235175"/>
                  <a:pt x="521893" y="181500"/>
                  <a:pt x="498764" y="138546"/>
                </a:cubicBezTo>
                <a:cubicBezTo>
                  <a:pt x="480186" y="104043"/>
                  <a:pt x="448242" y="77155"/>
                  <a:pt x="415637" y="55418"/>
                </a:cubicBezTo>
                <a:lnTo>
                  <a:pt x="332510" y="0"/>
                </a:lnTo>
                <a:cubicBezTo>
                  <a:pt x="295564" y="4618"/>
                  <a:pt x="257594" y="4058"/>
                  <a:pt x="221673" y="13855"/>
                </a:cubicBezTo>
                <a:cubicBezTo>
                  <a:pt x="205609" y="18236"/>
                  <a:pt x="195003" y="34118"/>
                  <a:pt x="180110" y="41564"/>
                </a:cubicBezTo>
                <a:cubicBezTo>
                  <a:pt x="167048" y="48095"/>
                  <a:pt x="152401" y="50800"/>
                  <a:pt x="138546" y="55418"/>
                </a:cubicBezTo>
                <a:cubicBezTo>
                  <a:pt x="129310" y="64655"/>
                  <a:pt x="122038" y="76407"/>
                  <a:pt x="110837" y="83128"/>
                </a:cubicBezTo>
                <a:cubicBezTo>
                  <a:pt x="98314" y="90642"/>
                  <a:pt x="80677" y="87859"/>
                  <a:pt x="69273" y="96982"/>
                </a:cubicBezTo>
                <a:cubicBezTo>
                  <a:pt x="55340" y="108128"/>
                  <a:pt x="11545" y="131619"/>
                  <a:pt x="0" y="138546"/>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Freeform 4098"/>
          <p:cNvSpPr/>
          <p:nvPr/>
        </p:nvSpPr>
        <p:spPr>
          <a:xfrm>
            <a:off x="5887023" y="2341419"/>
            <a:ext cx="395787" cy="221673"/>
          </a:xfrm>
          <a:custGeom>
            <a:avLst/>
            <a:gdLst>
              <a:gd name="connsiteX0" fmla="*/ 4333 w 296840"/>
              <a:gd name="connsiteY0" fmla="*/ 166255 h 221673"/>
              <a:gd name="connsiteX1" fmla="*/ 4333 w 296840"/>
              <a:gd name="connsiteY1" fmla="*/ 166255 h 221673"/>
              <a:gd name="connsiteX2" fmla="*/ 45897 w 296840"/>
              <a:gd name="connsiteY2" fmla="*/ 55418 h 221673"/>
              <a:gd name="connsiteX3" fmla="*/ 87460 w 296840"/>
              <a:gd name="connsiteY3" fmla="*/ 41564 h 221673"/>
              <a:gd name="connsiteX4" fmla="*/ 170588 w 296840"/>
              <a:gd name="connsiteY4" fmla="*/ 0 h 221673"/>
              <a:gd name="connsiteX5" fmla="*/ 212151 w 296840"/>
              <a:gd name="connsiteY5" fmla="*/ 13855 h 221673"/>
              <a:gd name="connsiteX6" fmla="*/ 239860 w 296840"/>
              <a:gd name="connsiteY6" fmla="*/ 55418 h 221673"/>
              <a:gd name="connsiteX7" fmla="*/ 281424 w 296840"/>
              <a:gd name="connsiteY7" fmla="*/ 83127 h 221673"/>
              <a:gd name="connsiteX8" fmla="*/ 295278 w 296840"/>
              <a:gd name="connsiteY8" fmla="*/ 124691 h 221673"/>
              <a:gd name="connsiteX9" fmla="*/ 253715 w 296840"/>
              <a:gd name="connsiteY9" fmla="*/ 138546 h 221673"/>
              <a:gd name="connsiteX10" fmla="*/ 198297 w 296840"/>
              <a:gd name="connsiteY10" fmla="*/ 152400 h 221673"/>
              <a:gd name="connsiteX11" fmla="*/ 115169 w 296840"/>
              <a:gd name="connsiteY11" fmla="*/ 180109 h 221673"/>
              <a:gd name="connsiteX12" fmla="*/ 73606 w 296840"/>
              <a:gd name="connsiteY12" fmla="*/ 193964 h 221673"/>
              <a:gd name="connsiteX13" fmla="*/ 32042 w 296840"/>
              <a:gd name="connsiteY13" fmla="*/ 221673 h 221673"/>
              <a:gd name="connsiteX14" fmla="*/ 4333 w 296840"/>
              <a:gd name="connsiteY14" fmla="*/ 166255 h 22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6840" h="221673">
                <a:moveTo>
                  <a:pt x="4333" y="166255"/>
                </a:moveTo>
                <a:lnTo>
                  <a:pt x="4333" y="166255"/>
                </a:lnTo>
                <a:cubicBezTo>
                  <a:pt x="18188" y="129309"/>
                  <a:pt x="24010" y="88249"/>
                  <a:pt x="45897" y="55418"/>
                </a:cubicBezTo>
                <a:cubicBezTo>
                  <a:pt x="53998" y="43267"/>
                  <a:pt x="74398" y="48095"/>
                  <a:pt x="87460" y="41564"/>
                </a:cubicBezTo>
                <a:cubicBezTo>
                  <a:pt x="194895" y="-12153"/>
                  <a:pt x="66112" y="34826"/>
                  <a:pt x="170588" y="0"/>
                </a:cubicBezTo>
                <a:cubicBezTo>
                  <a:pt x="184442" y="4618"/>
                  <a:pt x="200747" y="4732"/>
                  <a:pt x="212151" y="13855"/>
                </a:cubicBezTo>
                <a:cubicBezTo>
                  <a:pt x="225153" y="24257"/>
                  <a:pt x="228086" y="43644"/>
                  <a:pt x="239860" y="55418"/>
                </a:cubicBezTo>
                <a:cubicBezTo>
                  <a:pt x="251634" y="67192"/>
                  <a:pt x="267569" y="73891"/>
                  <a:pt x="281424" y="83127"/>
                </a:cubicBezTo>
                <a:cubicBezTo>
                  <a:pt x="286042" y="96982"/>
                  <a:pt x="301809" y="111629"/>
                  <a:pt x="295278" y="124691"/>
                </a:cubicBezTo>
                <a:cubicBezTo>
                  <a:pt x="288747" y="137753"/>
                  <a:pt x="267757" y="134534"/>
                  <a:pt x="253715" y="138546"/>
                </a:cubicBezTo>
                <a:cubicBezTo>
                  <a:pt x="235406" y="143777"/>
                  <a:pt x="216535" y="146929"/>
                  <a:pt x="198297" y="152400"/>
                </a:cubicBezTo>
                <a:cubicBezTo>
                  <a:pt x="170321" y="160793"/>
                  <a:pt x="142878" y="170872"/>
                  <a:pt x="115169" y="180109"/>
                </a:cubicBezTo>
                <a:cubicBezTo>
                  <a:pt x="101315" y="184727"/>
                  <a:pt x="85757" y="185863"/>
                  <a:pt x="73606" y="193964"/>
                </a:cubicBezTo>
                <a:lnTo>
                  <a:pt x="32042" y="221673"/>
                </a:lnTo>
                <a:cubicBezTo>
                  <a:pt x="-21050" y="186279"/>
                  <a:pt x="8951" y="175491"/>
                  <a:pt x="4333" y="166255"/>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101" name="Freeform 4100"/>
          <p:cNvSpPr/>
          <p:nvPr/>
        </p:nvSpPr>
        <p:spPr>
          <a:xfrm>
            <a:off x="4823471" y="3851781"/>
            <a:ext cx="421751" cy="238928"/>
          </a:xfrm>
          <a:custGeom>
            <a:avLst/>
            <a:gdLst>
              <a:gd name="connsiteX0" fmla="*/ 267426 w 316313"/>
              <a:gd name="connsiteY0" fmla="*/ 30563 h 238928"/>
              <a:gd name="connsiteX1" fmla="*/ 267426 w 316313"/>
              <a:gd name="connsiteY1" fmla="*/ 30563 h 238928"/>
              <a:gd name="connsiteX2" fmla="*/ 101172 w 316313"/>
              <a:gd name="connsiteY2" fmla="*/ 30563 h 238928"/>
              <a:gd name="connsiteX3" fmla="*/ 73462 w 316313"/>
              <a:gd name="connsiteY3" fmla="*/ 58272 h 238928"/>
              <a:gd name="connsiteX4" fmla="*/ 45753 w 316313"/>
              <a:gd name="connsiteY4" fmla="*/ 141399 h 238928"/>
              <a:gd name="connsiteX5" fmla="*/ 31899 w 316313"/>
              <a:gd name="connsiteY5" fmla="*/ 196817 h 238928"/>
              <a:gd name="connsiteX6" fmla="*/ 4190 w 316313"/>
              <a:gd name="connsiteY6" fmla="*/ 238381 h 238928"/>
              <a:gd name="connsiteX7" fmla="*/ 281281 w 316313"/>
              <a:gd name="connsiteY7" fmla="*/ 210672 h 238928"/>
              <a:gd name="connsiteX8" fmla="*/ 295135 w 316313"/>
              <a:gd name="connsiteY8" fmla="*/ 72126 h 238928"/>
              <a:gd name="connsiteX9" fmla="*/ 267426 w 316313"/>
              <a:gd name="connsiteY9" fmla="*/ 30563 h 23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313" h="238928">
                <a:moveTo>
                  <a:pt x="267426" y="30563"/>
                </a:moveTo>
                <a:lnTo>
                  <a:pt x="267426" y="30563"/>
                </a:lnTo>
                <a:cubicBezTo>
                  <a:pt x="152157" y="4948"/>
                  <a:pt x="168120" y="-22995"/>
                  <a:pt x="101172" y="30563"/>
                </a:cubicBezTo>
                <a:cubicBezTo>
                  <a:pt x="90972" y="38723"/>
                  <a:pt x="82699" y="49036"/>
                  <a:pt x="73462" y="58272"/>
                </a:cubicBezTo>
                <a:cubicBezTo>
                  <a:pt x="64226" y="85981"/>
                  <a:pt x="52837" y="113063"/>
                  <a:pt x="45753" y="141399"/>
                </a:cubicBezTo>
                <a:cubicBezTo>
                  <a:pt x="41135" y="159872"/>
                  <a:pt x="39400" y="179315"/>
                  <a:pt x="31899" y="196817"/>
                </a:cubicBezTo>
                <a:cubicBezTo>
                  <a:pt x="25340" y="212122"/>
                  <a:pt x="-12436" y="237457"/>
                  <a:pt x="4190" y="238381"/>
                </a:cubicBezTo>
                <a:cubicBezTo>
                  <a:pt x="96871" y="243530"/>
                  <a:pt x="281281" y="210672"/>
                  <a:pt x="281281" y="210672"/>
                </a:cubicBezTo>
                <a:cubicBezTo>
                  <a:pt x="316635" y="157641"/>
                  <a:pt x="331876" y="154794"/>
                  <a:pt x="295135" y="72126"/>
                </a:cubicBezTo>
                <a:cubicBezTo>
                  <a:pt x="288372" y="56910"/>
                  <a:pt x="272044" y="37490"/>
                  <a:pt x="267426" y="30563"/>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8" name="Freeform 37"/>
          <p:cNvSpPr/>
          <p:nvPr/>
        </p:nvSpPr>
        <p:spPr>
          <a:xfrm>
            <a:off x="5638799" y="3818410"/>
            <a:ext cx="421751" cy="238928"/>
          </a:xfrm>
          <a:custGeom>
            <a:avLst/>
            <a:gdLst>
              <a:gd name="connsiteX0" fmla="*/ 267426 w 316313"/>
              <a:gd name="connsiteY0" fmla="*/ 30563 h 238928"/>
              <a:gd name="connsiteX1" fmla="*/ 267426 w 316313"/>
              <a:gd name="connsiteY1" fmla="*/ 30563 h 238928"/>
              <a:gd name="connsiteX2" fmla="*/ 101172 w 316313"/>
              <a:gd name="connsiteY2" fmla="*/ 30563 h 238928"/>
              <a:gd name="connsiteX3" fmla="*/ 73462 w 316313"/>
              <a:gd name="connsiteY3" fmla="*/ 58272 h 238928"/>
              <a:gd name="connsiteX4" fmla="*/ 45753 w 316313"/>
              <a:gd name="connsiteY4" fmla="*/ 141399 h 238928"/>
              <a:gd name="connsiteX5" fmla="*/ 31899 w 316313"/>
              <a:gd name="connsiteY5" fmla="*/ 196817 h 238928"/>
              <a:gd name="connsiteX6" fmla="*/ 4190 w 316313"/>
              <a:gd name="connsiteY6" fmla="*/ 238381 h 238928"/>
              <a:gd name="connsiteX7" fmla="*/ 281281 w 316313"/>
              <a:gd name="connsiteY7" fmla="*/ 210672 h 238928"/>
              <a:gd name="connsiteX8" fmla="*/ 295135 w 316313"/>
              <a:gd name="connsiteY8" fmla="*/ 72126 h 238928"/>
              <a:gd name="connsiteX9" fmla="*/ 267426 w 316313"/>
              <a:gd name="connsiteY9" fmla="*/ 30563 h 23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313" h="238928">
                <a:moveTo>
                  <a:pt x="267426" y="30563"/>
                </a:moveTo>
                <a:lnTo>
                  <a:pt x="267426" y="30563"/>
                </a:lnTo>
                <a:cubicBezTo>
                  <a:pt x="152157" y="4948"/>
                  <a:pt x="168120" y="-22995"/>
                  <a:pt x="101172" y="30563"/>
                </a:cubicBezTo>
                <a:cubicBezTo>
                  <a:pt x="90972" y="38723"/>
                  <a:pt x="82699" y="49036"/>
                  <a:pt x="73462" y="58272"/>
                </a:cubicBezTo>
                <a:cubicBezTo>
                  <a:pt x="64226" y="85981"/>
                  <a:pt x="52837" y="113063"/>
                  <a:pt x="45753" y="141399"/>
                </a:cubicBezTo>
                <a:cubicBezTo>
                  <a:pt x="41135" y="159872"/>
                  <a:pt x="39400" y="179315"/>
                  <a:pt x="31899" y="196817"/>
                </a:cubicBezTo>
                <a:cubicBezTo>
                  <a:pt x="25340" y="212122"/>
                  <a:pt x="-12436" y="237457"/>
                  <a:pt x="4190" y="238381"/>
                </a:cubicBezTo>
                <a:cubicBezTo>
                  <a:pt x="96871" y="243530"/>
                  <a:pt x="281281" y="210672"/>
                  <a:pt x="281281" y="210672"/>
                </a:cubicBezTo>
                <a:cubicBezTo>
                  <a:pt x="316635" y="157641"/>
                  <a:pt x="331876" y="154794"/>
                  <a:pt x="295135" y="72126"/>
                </a:cubicBezTo>
                <a:cubicBezTo>
                  <a:pt x="288372" y="56910"/>
                  <a:pt x="272044" y="37490"/>
                  <a:pt x="267426" y="30563"/>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4103" name="Straight Arrow Connector 4102"/>
          <p:cNvCxnSpPr/>
          <p:nvPr/>
        </p:nvCxnSpPr>
        <p:spPr>
          <a:xfrm flipH="1">
            <a:off x="2844800" y="3048001"/>
            <a:ext cx="1915579" cy="12526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05" name="Rounded Rectangle 4104"/>
          <p:cNvSpPr/>
          <p:nvPr/>
        </p:nvSpPr>
        <p:spPr>
          <a:xfrm>
            <a:off x="711201" y="4495801"/>
            <a:ext cx="3650452" cy="172479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4108" name="Straight Connector 4107"/>
          <p:cNvCxnSpPr>
            <a:stCxn id="4105" idx="3"/>
            <a:endCxn id="4105" idx="1"/>
          </p:cNvCxnSpPr>
          <p:nvPr/>
        </p:nvCxnSpPr>
        <p:spPr>
          <a:xfrm flipH="1">
            <a:off x="711201" y="5358200"/>
            <a:ext cx="3650452" cy="0"/>
          </a:xfrm>
          <a:prstGeom prst="line">
            <a:avLst/>
          </a:prstGeom>
        </p:spPr>
        <p:style>
          <a:lnRef idx="1">
            <a:schemeClr val="accent1"/>
          </a:lnRef>
          <a:fillRef idx="0">
            <a:schemeClr val="accent1"/>
          </a:fillRef>
          <a:effectRef idx="0">
            <a:schemeClr val="accent1"/>
          </a:effectRef>
          <a:fontRef idx="minor">
            <a:schemeClr val="tx1"/>
          </a:fontRef>
        </p:style>
      </p:cxnSp>
      <p:sp>
        <p:nvSpPr>
          <p:cNvPr id="4109" name="TextBox 4108"/>
          <p:cNvSpPr txBox="1"/>
          <p:nvPr/>
        </p:nvSpPr>
        <p:spPr>
          <a:xfrm>
            <a:off x="1016000" y="4953001"/>
            <a:ext cx="2946400" cy="1200329"/>
          </a:xfrm>
          <a:prstGeom prst="rect">
            <a:avLst/>
          </a:prstGeom>
          <a:noFill/>
        </p:spPr>
        <p:txBody>
          <a:bodyPr wrap="square" rtlCol="0">
            <a:spAutoFit/>
          </a:bodyPr>
          <a:lstStyle/>
          <a:p>
            <a:r>
              <a:rPr lang="en-US" sz="2400" dirty="0" smtClean="0">
                <a:solidFill>
                  <a:schemeClr val="tx2">
                    <a:lumMod val="50000"/>
                  </a:schemeClr>
                </a:solidFill>
              </a:rPr>
              <a:t>Paas Service </a:t>
            </a:r>
          </a:p>
          <a:p>
            <a:endParaRPr lang="en-US" sz="2400" dirty="0" smtClean="0">
              <a:solidFill>
                <a:schemeClr val="tx2">
                  <a:lumMod val="50000"/>
                </a:schemeClr>
              </a:solidFill>
            </a:endParaRPr>
          </a:p>
          <a:p>
            <a:r>
              <a:rPr lang="en-US" sz="2400" dirty="0" smtClean="0">
                <a:solidFill>
                  <a:schemeClr val="tx2">
                    <a:lumMod val="50000"/>
                  </a:schemeClr>
                </a:solidFill>
              </a:rPr>
              <a:t>Iaas Service</a:t>
            </a:r>
            <a:endParaRPr lang="fr-FR" sz="2400" dirty="0">
              <a:solidFill>
                <a:schemeClr val="tx2">
                  <a:lumMod val="50000"/>
                </a:schemeClr>
              </a:solidFill>
            </a:endParaRPr>
          </a:p>
        </p:txBody>
      </p:sp>
      <p:cxnSp>
        <p:nvCxnSpPr>
          <p:cNvPr id="4111" name="Straight Arrow Connector 4110"/>
          <p:cNvCxnSpPr/>
          <p:nvPr/>
        </p:nvCxnSpPr>
        <p:spPr>
          <a:xfrm flipH="1">
            <a:off x="4572001" y="5496699"/>
            <a:ext cx="314960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13" name="TextBox 4112"/>
          <p:cNvSpPr txBox="1"/>
          <p:nvPr/>
        </p:nvSpPr>
        <p:spPr>
          <a:xfrm rot="19105258">
            <a:off x="2533658" y="3190206"/>
            <a:ext cx="2024852" cy="369332"/>
          </a:xfrm>
          <a:prstGeom prst="rect">
            <a:avLst/>
          </a:prstGeom>
          <a:noFill/>
        </p:spPr>
        <p:txBody>
          <a:bodyPr wrap="square" rtlCol="0">
            <a:spAutoFit/>
          </a:bodyPr>
          <a:lstStyle/>
          <a:p>
            <a:r>
              <a:rPr lang="en-US" dirty="0" smtClean="0"/>
              <a:t>provides</a:t>
            </a:r>
            <a:endParaRPr lang="fr-FR" dirty="0"/>
          </a:p>
        </p:txBody>
      </p:sp>
      <p:sp>
        <p:nvSpPr>
          <p:cNvPr id="51" name="TextBox 50"/>
          <p:cNvSpPr txBox="1"/>
          <p:nvPr/>
        </p:nvSpPr>
        <p:spPr>
          <a:xfrm>
            <a:off x="4873030" y="5561812"/>
            <a:ext cx="2024852" cy="369332"/>
          </a:xfrm>
          <a:prstGeom prst="rect">
            <a:avLst/>
          </a:prstGeom>
          <a:noFill/>
        </p:spPr>
        <p:txBody>
          <a:bodyPr wrap="square" rtlCol="0">
            <a:spAutoFit/>
          </a:bodyPr>
          <a:lstStyle/>
          <a:p>
            <a:r>
              <a:rPr lang="en-US" dirty="0" smtClean="0"/>
              <a:t>Describes </a:t>
            </a:r>
            <a:endParaRPr lang="fr-FR" dirty="0"/>
          </a:p>
        </p:txBody>
      </p:sp>
    </p:spTree>
    <p:extLst>
      <p:ext uri="{BB962C8B-B14F-4D97-AF65-F5344CB8AC3E}">
        <p14:creationId xmlns:p14="http://schemas.microsoft.com/office/powerpoint/2010/main" val="30088146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Blueprint approach :need Paas </a:t>
            </a:r>
            <a:endParaRPr lang="fr-FR" dirty="0"/>
          </a:p>
        </p:txBody>
      </p:sp>
      <p:sp>
        <p:nvSpPr>
          <p:cNvPr id="3" name="Content Placeholder 2"/>
          <p:cNvSpPr>
            <a:spLocks noGrp="1"/>
          </p:cNvSpPr>
          <p:nvPr>
            <p:ph idx="1"/>
          </p:nvPr>
        </p:nvSpPr>
        <p:spPr/>
        <p:txBody>
          <a:bodyPr/>
          <a:lstStyle/>
          <a:p>
            <a:pPr marL="0" indent="0">
              <a:buNone/>
            </a:pPr>
            <a:r>
              <a:rPr lang="en-US" dirty="0" smtClean="0"/>
              <a:t> </a:t>
            </a:r>
            <a:endParaRPr lang="fr-FR" dirty="0"/>
          </a:p>
        </p:txBody>
      </p:sp>
      <p:sp>
        <p:nvSpPr>
          <p:cNvPr id="8" name="TextBox 7"/>
          <p:cNvSpPr txBox="1"/>
          <p:nvPr/>
        </p:nvSpPr>
        <p:spPr>
          <a:xfrm>
            <a:off x="711200" y="1600200"/>
            <a:ext cx="3251200" cy="369332"/>
          </a:xfrm>
          <a:prstGeom prst="rect">
            <a:avLst/>
          </a:prstGeom>
          <a:noFill/>
        </p:spPr>
        <p:txBody>
          <a:bodyPr wrap="square" rtlCol="0">
            <a:spAutoFit/>
          </a:bodyPr>
          <a:lstStyle/>
          <a:p>
            <a:r>
              <a:rPr lang="en-US" dirty="0" smtClean="0"/>
              <a:t>Case 2: </a:t>
            </a:r>
            <a:endParaRPr lang="fr-FR" dirty="0"/>
          </a:p>
        </p:txBody>
      </p:sp>
      <p:cxnSp>
        <p:nvCxnSpPr>
          <p:cNvPr id="10" name="Straight Arrow Connector 9"/>
          <p:cNvCxnSpPr/>
          <p:nvPr/>
        </p:nvCxnSpPr>
        <p:spPr>
          <a:xfrm>
            <a:off x="6502400" y="2753592"/>
            <a:ext cx="1828800" cy="14374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705600" y="2362200"/>
            <a:ext cx="2540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Folded Corner 12"/>
          <p:cNvSpPr/>
          <p:nvPr/>
        </p:nvSpPr>
        <p:spPr>
          <a:xfrm>
            <a:off x="9855200" y="1295401"/>
            <a:ext cx="1727200" cy="1437409"/>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lumMod val="50000"/>
                  </a:schemeClr>
                </a:solidFill>
              </a:rPr>
              <a:t>Blueprint template provided for Paas </a:t>
            </a:r>
            <a:endParaRPr lang="fr-FR" dirty="0">
              <a:solidFill>
                <a:schemeClr val="tx2">
                  <a:lumMod val="50000"/>
                </a:schemeClr>
              </a:solidFill>
            </a:endParaRPr>
          </a:p>
        </p:txBody>
      </p:sp>
      <p:sp>
        <p:nvSpPr>
          <p:cNvPr id="15" name="TextBox 14"/>
          <p:cNvSpPr txBox="1"/>
          <p:nvPr/>
        </p:nvSpPr>
        <p:spPr>
          <a:xfrm>
            <a:off x="6483927" y="1872734"/>
            <a:ext cx="3160684" cy="369332"/>
          </a:xfrm>
          <a:prstGeom prst="rect">
            <a:avLst/>
          </a:prstGeom>
          <a:noFill/>
        </p:spPr>
        <p:txBody>
          <a:bodyPr wrap="square" rtlCol="0">
            <a:spAutoFit/>
          </a:bodyPr>
          <a:lstStyle/>
          <a:p>
            <a:r>
              <a:rPr lang="en-US" dirty="0" smtClean="0"/>
              <a:t>Instantiates,Aggregates </a:t>
            </a:r>
            <a:endParaRPr lang="fr-FR" dirty="0"/>
          </a:p>
        </p:txBody>
      </p:sp>
      <p:sp>
        <p:nvSpPr>
          <p:cNvPr id="16" name="TextBox 15"/>
          <p:cNvSpPr txBox="1"/>
          <p:nvPr/>
        </p:nvSpPr>
        <p:spPr>
          <a:xfrm rot="2617844">
            <a:off x="6908801" y="3112824"/>
            <a:ext cx="1625600" cy="369332"/>
          </a:xfrm>
          <a:prstGeom prst="rect">
            <a:avLst/>
          </a:prstGeom>
          <a:noFill/>
        </p:spPr>
        <p:txBody>
          <a:bodyPr wrap="square" rtlCol="0">
            <a:spAutoFit/>
          </a:bodyPr>
          <a:lstStyle/>
          <a:p>
            <a:r>
              <a:rPr lang="en-US" dirty="0" smtClean="0"/>
              <a:t>publishes</a:t>
            </a:r>
            <a:endParaRPr lang="fr-FR" dirty="0"/>
          </a:p>
        </p:txBody>
      </p:sp>
      <p:sp>
        <p:nvSpPr>
          <p:cNvPr id="17" name="Oval 16"/>
          <p:cNvSpPr/>
          <p:nvPr/>
        </p:nvSpPr>
        <p:spPr>
          <a:xfrm>
            <a:off x="7848600" y="4495800"/>
            <a:ext cx="4013200" cy="1447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TextBox 17"/>
          <p:cNvSpPr txBox="1"/>
          <p:nvPr/>
        </p:nvSpPr>
        <p:spPr>
          <a:xfrm>
            <a:off x="8407400" y="4804202"/>
            <a:ext cx="3454400" cy="830997"/>
          </a:xfrm>
          <a:prstGeom prst="rect">
            <a:avLst/>
          </a:prstGeom>
          <a:noFill/>
        </p:spPr>
        <p:txBody>
          <a:bodyPr wrap="square" rtlCol="0">
            <a:spAutoFit/>
          </a:bodyPr>
          <a:lstStyle/>
          <a:p>
            <a:r>
              <a:rPr lang="en-US" sz="2400" dirty="0">
                <a:solidFill>
                  <a:schemeClr val="tx2">
                    <a:lumMod val="50000"/>
                  </a:schemeClr>
                </a:solidFill>
              </a:rPr>
              <a:t> </a:t>
            </a:r>
            <a:r>
              <a:rPr lang="en-US" sz="2400" dirty="0" smtClean="0">
                <a:solidFill>
                  <a:schemeClr val="tx2">
                    <a:lumMod val="50000"/>
                  </a:schemeClr>
                </a:solidFill>
              </a:rPr>
              <a:t> PBP – Paas</a:t>
            </a:r>
          </a:p>
          <a:p>
            <a:r>
              <a:rPr lang="en-US" sz="2400" dirty="0" smtClean="0">
                <a:solidFill>
                  <a:schemeClr val="tx2">
                    <a:lumMod val="50000"/>
                  </a:schemeClr>
                </a:solidFill>
              </a:rPr>
              <a:t>  RBP - Iaas </a:t>
            </a:r>
            <a:endParaRPr lang="fr-FR" sz="2400" dirty="0">
              <a:solidFill>
                <a:schemeClr val="tx2">
                  <a:lumMod val="50000"/>
                </a:schemeClr>
              </a:solidFill>
            </a:endParaRPr>
          </a:p>
        </p:txBody>
      </p:sp>
      <p:sp>
        <p:nvSpPr>
          <p:cNvPr id="20" name="Smiley Face 19"/>
          <p:cNvSpPr/>
          <p:nvPr/>
        </p:nvSpPr>
        <p:spPr>
          <a:xfrm>
            <a:off x="4876800" y="1600200"/>
            <a:ext cx="1016000" cy="914400"/>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3" name="Straight Connector 22"/>
          <p:cNvCxnSpPr/>
          <p:nvPr/>
        </p:nvCxnSpPr>
        <p:spPr>
          <a:xfrm>
            <a:off x="5384800" y="2535382"/>
            <a:ext cx="0" cy="969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384800" y="2535382"/>
            <a:ext cx="508000" cy="436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384800" y="2362200"/>
            <a:ext cx="11176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089764" y="3505201"/>
            <a:ext cx="304800" cy="3392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394564" y="3512562"/>
            <a:ext cx="508000" cy="339219"/>
          </a:xfrm>
          <a:prstGeom prst="line">
            <a:avLst/>
          </a:prstGeom>
        </p:spPr>
        <p:style>
          <a:lnRef idx="1">
            <a:schemeClr val="accent1"/>
          </a:lnRef>
          <a:fillRef idx="0">
            <a:schemeClr val="accent1"/>
          </a:fillRef>
          <a:effectRef idx="0">
            <a:schemeClr val="accent1"/>
          </a:effectRef>
          <a:fontRef idx="minor">
            <a:schemeClr val="tx1"/>
          </a:fontRef>
        </p:style>
      </p:cxnSp>
      <p:sp>
        <p:nvSpPr>
          <p:cNvPr id="4097" name="Freeform 4096"/>
          <p:cNvSpPr/>
          <p:nvPr/>
        </p:nvSpPr>
        <p:spPr>
          <a:xfrm>
            <a:off x="6483928" y="2216728"/>
            <a:ext cx="343537" cy="235527"/>
          </a:xfrm>
          <a:custGeom>
            <a:avLst/>
            <a:gdLst>
              <a:gd name="connsiteX0" fmla="*/ 0 w 515306"/>
              <a:gd name="connsiteY0" fmla="*/ 138546 h 318655"/>
              <a:gd name="connsiteX1" fmla="*/ 0 w 515306"/>
              <a:gd name="connsiteY1" fmla="*/ 138546 h 318655"/>
              <a:gd name="connsiteX2" fmla="*/ 41564 w 515306"/>
              <a:gd name="connsiteY2" fmla="*/ 249382 h 318655"/>
              <a:gd name="connsiteX3" fmla="*/ 166255 w 515306"/>
              <a:gd name="connsiteY3" fmla="*/ 249382 h 318655"/>
              <a:gd name="connsiteX4" fmla="*/ 249382 w 515306"/>
              <a:gd name="connsiteY4" fmla="*/ 180109 h 318655"/>
              <a:gd name="connsiteX5" fmla="*/ 290946 w 515306"/>
              <a:gd name="connsiteY5" fmla="*/ 41564 h 318655"/>
              <a:gd name="connsiteX6" fmla="*/ 318655 w 515306"/>
              <a:gd name="connsiteY6" fmla="*/ 124691 h 318655"/>
              <a:gd name="connsiteX7" fmla="*/ 401782 w 515306"/>
              <a:gd name="connsiteY7" fmla="*/ 193964 h 318655"/>
              <a:gd name="connsiteX8" fmla="*/ 429491 w 515306"/>
              <a:gd name="connsiteY8" fmla="*/ 290946 h 318655"/>
              <a:gd name="connsiteX9" fmla="*/ 471055 w 515306"/>
              <a:gd name="connsiteY9" fmla="*/ 318655 h 318655"/>
              <a:gd name="connsiteX10" fmla="*/ 498764 w 515306"/>
              <a:gd name="connsiteY10" fmla="*/ 277091 h 318655"/>
              <a:gd name="connsiteX11" fmla="*/ 498764 w 515306"/>
              <a:gd name="connsiteY11" fmla="*/ 138546 h 318655"/>
              <a:gd name="connsiteX12" fmla="*/ 415637 w 515306"/>
              <a:gd name="connsiteY12" fmla="*/ 55418 h 318655"/>
              <a:gd name="connsiteX13" fmla="*/ 332510 w 515306"/>
              <a:gd name="connsiteY13" fmla="*/ 0 h 318655"/>
              <a:gd name="connsiteX14" fmla="*/ 221673 w 515306"/>
              <a:gd name="connsiteY14" fmla="*/ 13855 h 318655"/>
              <a:gd name="connsiteX15" fmla="*/ 180110 w 515306"/>
              <a:gd name="connsiteY15" fmla="*/ 41564 h 318655"/>
              <a:gd name="connsiteX16" fmla="*/ 138546 w 515306"/>
              <a:gd name="connsiteY16" fmla="*/ 55418 h 318655"/>
              <a:gd name="connsiteX17" fmla="*/ 110837 w 515306"/>
              <a:gd name="connsiteY17" fmla="*/ 83128 h 318655"/>
              <a:gd name="connsiteX18" fmla="*/ 69273 w 515306"/>
              <a:gd name="connsiteY18" fmla="*/ 96982 h 318655"/>
              <a:gd name="connsiteX19" fmla="*/ 0 w 515306"/>
              <a:gd name="connsiteY19" fmla="*/ 138546 h 31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5306" h="318655">
                <a:moveTo>
                  <a:pt x="0" y="138546"/>
                </a:moveTo>
                <a:lnTo>
                  <a:pt x="0" y="138546"/>
                </a:lnTo>
                <a:cubicBezTo>
                  <a:pt x="13855" y="175491"/>
                  <a:pt x="19677" y="216551"/>
                  <a:pt x="41564" y="249382"/>
                </a:cubicBezTo>
                <a:cubicBezTo>
                  <a:pt x="62029" y="280079"/>
                  <a:pt x="160568" y="250330"/>
                  <a:pt x="166255" y="249382"/>
                </a:cubicBezTo>
                <a:cubicBezTo>
                  <a:pt x="192126" y="232135"/>
                  <a:pt x="233694" y="208349"/>
                  <a:pt x="249382" y="180109"/>
                </a:cubicBezTo>
                <a:cubicBezTo>
                  <a:pt x="264713" y="152513"/>
                  <a:pt x="282002" y="77339"/>
                  <a:pt x="290946" y="41564"/>
                </a:cubicBezTo>
                <a:cubicBezTo>
                  <a:pt x="300182" y="69273"/>
                  <a:pt x="294353" y="108490"/>
                  <a:pt x="318655" y="124691"/>
                </a:cubicBezTo>
                <a:cubicBezTo>
                  <a:pt x="376522" y="163268"/>
                  <a:pt x="348445" y="140626"/>
                  <a:pt x="401782" y="193964"/>
                </a:cubicBezTo>
                <a:cubicBezTo>
                  <a:pt x="402686" y="197581"/>
                  <a:pt x="422265" y="281914"/>
                  <a:pt x="429491" y="290946"/>
                </a:cubicBezTo>
                <a:cubicBezTo>
                  <a:pt x="439893" y="303948"/>
                  <a:pt x="457200" y="309419"/>
                  <a:pt x="471055" y="318655"/>
                </a:cubicBezTo>
                <a:cubicBezTo>
                  <a:pt x="480291" y="304800"/>
                  <a:pt x="491317" y="291984"/>
                  <a:pt x="498764" y="277091"/>
                </a:cubicBezTo>
                <a:cubicBezTo>
                  <a:pt x="519722" y="235175"/>
                  <a:pt x="521893" y="181500"/>
                  <a:pt x="498764" y="138546"/>
                </a:cubicBezTo>
                <a:cubicBezTo>
                  <a:pt x="480186" y="104043"/>
                  <a:pt x="448242" y="77155"/>
                  <a:pt x="415637" y="55418"/>
                </a:cubicBezTo>
                <a:lnTo>
                  <a:pt x="332510" y="0"/>
                </a:lnTo>
                <a:cubicBezTo>
                  <a:pt x="295564" y="4618"/>
                  <a:pt x="257594" y="4058"/>
                  <a:pt x="221673" y="13855"/>
                </a:cubicBezTo>
                <a:cubicBezTo>
                  <a:pt x="205609" y="18236"/>
                  <a:pt x="195003" y="34118"/>
                  <a:pt x="180110" y="41564"/>
                </a:cubicBezTo>
                <a:cubicBezTo>
                  <a:pt x="167048" y="48095"/>
                  <a:pt x="152401" y="50800"/>
                  <a:pt x="138546" y="55418"/>
                </a:cubicBezTo>
                <a:cubicBezTo>
                  <a:pt x="129310" y="64655"/>
                  <a:pt x="122038" y="76407"/>
                  <a:pt x="110837" y="83128"/>
                </a:cubicBezTo>
                <a:cubicBezTo>
                  <a:pt x="98314" y="90642"/>
                  <a:pt x="80677" y="87859"/>
                  <a:pt x="69273" y="96982"/>
                </a:cubicBezTo>
                <a:cubicBezTo>
                  <a:pt x="55340" y="108128"/>
                  <a:pt x="11545" y="131619"/>
                  <a:pt x="0" y="138546"/>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Freeform 4098"/>
          <p:cNvSpPr/>
          <p:nvPr/>
        </p:nvSpPr>
        <p:spPr>
          <a:xfrm>
            <a:off x="5887023" y="2341419"/>
            <a:ext cx="395787" cy="221673"/>
          </a:xfrm>
          <a:custGeom>
            <a:avLst/>
            <a:gdLst>
              <a:gd name="connsiteX0" fmla="*/ 4333 w 296840"/>
              <a:gd name="connsiteY0" fmla="*/ 166255 h 221673"/>
              <a:gd name="connsiteX1" fmla="*/ 4333 w 296840"/>
              <a:gd name="connsiteY1" fmla="*/ 166255 h 221673"/>
              <a:gd name="connsiteX2" fmla="*/ 45897 w 296840"/>
              <a:gd name="connsiteY2" fmla="*/ 55418 h 221673"/>
              <a:gd name="connsiteX3" fmla="*/ 87460 w 296840"/>
              <a:gd name="connsiteY3" fmla="*/ 41564 h 221673"/>
              <a:gd name="connsiteX4" fmla="*/ 170588 w 296840"/>
              <a:gd name="connsiteY4" fmla="*/ 0 h 221673"/>
              <a:gd name="connsiteX5" fmla="*/ 212151 w 296840"/>
              <a:gd name="connsiteY5" fmla="*/ 13855 h 221673"/>
              <a:gd name="connsiteX6" fmla="*/ 239860 w 296840"/>
              <a:gd name="connsiteY6" fmla="*/ 55418 h 221673"/>
              <a:gd name="connsiteX7" fmla="*/ 281424 w 296840"/>
              <a:gd name="connsiteY7" fmla="*/ 83127 h 221673"/>
              <a:gd name="connsiteX8" fmla="*/ 295278 w 296840"/>
              <a:gd name="connsiteY8" fmla="*/ 124691 h 221673"/>
              <a:gd name="connsiteX9" fmla="*/ 253715 w 296840"/>
              <a:gd name="connsiteY9" fmla="*/ 138546 h 221673"/>
              <a:gd name="connsiteX10" fmla="*/ 198297 w 296840"/>
              <a:gd name="connsiteY10" fmla="*/ 152400 h 221673"/>
              <a:gd name="connsiteX11" fmla="*/ 115169 w 296840"/>
              <a:gd name="connsiteY11" fmla="*/ 180109 h 221673"/>
              <a:gd name="connsiteX12" fmla="*/ 73606 w 296840"/>
              <a:gd name="connsiteY12" fmla="*/ 193964 h 221673"/>
              <a:gd name="connsiteX13" fmla="*/ 32042 w 296840"/>
              <a:gd name="connsiteY13" fmla="*/ 221673 h 221673"/>
              <a:gd name="connsiteX14" fmla="*/ 4333 w 296840"/>
              <a:gd name="connsiteY14" fmla="*/ 166255 h 22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6840" h="221673">
                <a:moveTo>
                  <a:pt x="4333" y="166255"/>
                </a:moveTo>
                <a:lnTo>
                  <a:pt x="4333" y="166255"/>
                </a:lnTo>
                <a:cubicBezTo>
                  <a:pt x="18188" y="129309"/>
                  <a:pt x="24010" y="88249"/>
                  <a:pt x="45897" y="55418"/>
                </a:cubicBezTo>
                <a:cubicBezTo>
                  <a:pt x="53998" y="43267"/>
                  <a:pt x="74398" y="48095"/>
                  <a:pt x="87460" y="41564"/>
                </a:cubicBezTo>
                <a:cubicBezTo>
                  <a:pt x="194895" y="-12153"/>
                  <a:pt x="66112" y="34826"/>
                  <a:pt x="170588" y="0"/>
                </a:cubicBezTo>
                <a:cubicBezTo>
                  <a:pt x="184442" y="4618"/>
                  <a:pt x="200747" y="4732"/>
                  <a:pt x="212151" y="13855"/>
                </a:cubicBezTo>
                <a:cubicBezTo>
                  <a:pt x="225153" y="24257"/>
                  <a:pt x="228086" y="43644"/>
                  <a:pt x="239860" y="55418"/>
                </a:cubicBezTo>
                <a:cubicBezTo>
                  <a:pt x="251634" y="67192"/>
                  <a:pt x="267569" y="73891"/>
                  <a:pt x="281424" y="83127"/>
                </a:cubicBezTo>
                <a:cubicBezTo>
                  <a:pt x="286042" y="96982"/>
                  <a:pt x="301809" y="111629"/>
                  <a:pt x="295278" y="124691"/>
                </a:cubicBezTo>
                <a:cubicBezTo>
                  <a:pt x="288747" y="137753"/>
                  <a:pt x="267757" y="134534"/>
                  <a:pt x="253715" y="138546"/>
                </a:cubicBezTo>
                <a:cubicBezTo>
                  <a:pt x="235406" y="143777"/>
                  <a:pt x="216535" y="146929"/>
                  <a:pt x="198297" y="152400"/>
                </a:cubicBezTo>
                <a:cubicBezTo>
                  <a:pt x="170321" y="160793"/>
                  <a:pt x="142878" y="170872"/>
                  <a:pt x="115169" y="180109"/>
                </a:cubicBezTo>
                <a:cubicBezTo>
                  <a:pt x="101315" y="184727"/>
                  <a:pt x="85757" y="185863"/>
                  <a:pt x="73606" y="193964"/>
                </a:cubicBezTo>
                <a:lnTo>
                  <a:pt x="32042" y="221673"/>
                </a:lnTo>
                <a:cubicBezTo>
                  <a:pt x="-21050" y="186279"/>
                  <a:pt x="8951" y="175491"/>
                  <a:pt x="4333" y="166255"/>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101" name="Freeform 4100"/>
          <p:cNvSpPr/>
          <p:nvPr/>
        </p:nvSpPr>
        <p:spPr>
          <a:xfrm>
            <a:off x="4823471" y="3851781"/>
            <a:ext cx="421751" cy="238928"/>
          </a:xfrm>
          <a:custGeom>
            <a:avLst/>
            <a:gdLst>
              <a:gd name="connsiteX0" fmla="*/ 267426 w 316313"/>
              <a:gd name="connsiteY0" fmla="*/ 30563 h 238928"/>
              <a:gd name="connsiteX1" fmla="*/ 267426 w 316313"/>
              <a:gd name="connsiteY1" fmla="*/ 30563 h 238928"/>
              <a:gd name="connsiteX2" fmla="*/ 101172 w 316313"/>
              <a:gd name="connsiteY2" fmla="*/ 30563 h 238928"/>
              <a:gd name="connsiteX3" fmla="*/ 73462 w 316313"/>
              <a:gd name="connsiteY3" fmla="*/ 58272 h 238928"/>
              <a:gd name="connsiteX4" fmla="*/ 45753 w 316313"/>
              <a:gd name="connsiteY4" fmla="*/ 141399 h 238928"/>
              <a:gd name="connsiteX5" fmla="*/ 31899 w 316313"/>
              <a:gd name="connsiteY5" fmla="*/ 196817 h 238928"/>
              <a:gd name="connsiteX6" fmla="*/ 4190 w 316313"/>
              <a:gd name="connsiteY6" fmla="*/ 238381 h 238928"/>
              <a:gd name="connsiteX7" fmla="*/ 281281 w 316313"/>
              <a:gd name="connsiteY7" fmla="*/ 210672 h 238928"/>
              <a:gd name="connsiteX8" fmla="*/ 295135 w 316313"/>
              <a:gd name="connsiteY8" fmla="*/ 72126 h 238928"/>
              <a:gd name="connsiteX9" fmla="*/ 267426 w 316313"/>
              <a:gd name="connsiteY9" fmla="*/ 30563 h 23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313" h="238928">
                <a:moveTo>
                  <a:pt x="267426" y="30563"/>
                </a:moveTo>
                <a:lnTo>
                  <a:pt x="267426" y="30563"/>
                </a:lnTo>
                <a:cubicBezTo>
                  <a:pt x="152157" y="4948"/>
                  <a:pt x="168120" y="-22995"/>
                  <a:pt x="101172" y="30563"/>
                </a:cubicBezTo>
                <a:cubicBezTo>
                  <a:pt x="90972" y="38723"/>
                  <a:pt x="82699" y="49036"/>
                  <a:pt x="73462" y="58272"/>
                </a:cubicBezTo>
                <a:cubicBezTo>
                  <a:pt x="64226" y="85981"/>
                  <a:pt x="52837" y="113063"/>
                  <a:pt x="45753" y="141399"/>
                </a:cubicBezTo>
                <a:cubicBezTo>
                  <a:pt x="41135" y="159872"/>
                  <a:pt x="39400" y="179315"/>
                  <a:pt x="31899" y="196817"/>
                </a:cubicBezTo>
                <a:cubicBezTo>
                  <a:pt x="25340" y="212122"/>
                  <a:pt x="-12436" y="237457"/>
                  <a:pt x="4190" y="238381"/>
                </a:cubicBezTo>
                <a:cubicBezTo>
                  <a:pt x="96871" y="243530"/>
                  <a:pt x="281281" y="210672"/>
                  <a:pt x="281281" y="210672"/>
                </a:cubicBezTo>
                <a:cubicBezTo>
                  <a:pt x="316635" y="157641"/>
                  <a:pt x="331876" y="154794"/>
                  <a:pt x="295135" y="72126"/>
                </a:cubicBezTo>
                <a:cubicBezTo>
                  <a:pt x="288372" y="56910"/>
                  <a:pt x="272044" y="37490"/>
                  <a:pt x="267426" y="30563"/>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8" name="Freeform 37"/>
          <p:cNvSpPr/>
          <p:nvPr/>
        </p:nvSpPr>
        <p:spPr>
          <a:xfrm>
            <a:off x="5638799" y="3818410"/>
            <a:ext cx="421751" cy="238928"/>
          </a:xfrm>
          <a:custGeom>
            <a:avLst/>
            <a:gdLst>
              <a:gd name="connsiteX0" fmla="*/ 267426 w 316313"/>
              <a:gd name="connsiteY0" fmla="*/ 30563 h 238928"/>
              <a:gd name="connsiteX1" fmla="*/ 267426 w 316313"/>
              <a:gd name="connsiteY1" fmla="*/ 30563 h 238928"/>
              <a:gd name="connsiteX2" fmla="*/ 101172 w 316313"/>
              <a:gd name="connsiteY2" fmla="*/ 30563 h 238928"/>
              <a:gd name="connsiteX3" fmla="*/ 73462 w 316313"/>
              <a:gd name="connsiteY3" fmla="*/ 58272 h 238928"/>
              <a:gd name="connsiteX4" fmla="*/ 45753 w 316313"/>
              <a:gd name="connsiteY4" fmla="*/ 141399 h 238928"/>
              <a:gd name="connsiteX5" fmla="*/ 31899 w 316313"/>
              <a:gd name="connsiteY5" fmla="*/ 196817 h 238928"/>
              <a:gd name="connsiteX6" fmla="*/ 4190 w 316313"/>
              <a:gd name="connsiteY6" fmla="*/ 238381 h 238928"/>
              <a:gd name="connsiteX7" fmla="*/ 281281 w 316313"/>
              <a:gd name="connsiteY7" fmla="*/ 210672 h 238928"/>
              <a:gd name="connsiteX8" fmla="*/ 295135 w 316313"/>
              <a:gd name="connsiteY8" fmla="*/ 72126 h 238928"/>
              <a:gd name="connsiteX9" fmla="*/ 267426 w 316313"/>
              <a:gd name="connsiteY9" fmla="*/ 30563 h 23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313" h="238928">
                <a:moveTo>
                  <a:pt x="267426" y="30563"/>
                </a:moveTo>
                <a:lnTo>
                  <a:pt x="267426" y="30563"/>
                </a:lnTo>
                <a:cubicBezTo>
                  <a:pt x="152157" y="4948"/>
                  <a:pt x="168120" y="-22995"/>
                  <a:pt x="101172" y="30563"/>
                </a:cubicBezTo>
                <a:cubicBezTo>
                  <a:pt x="90972" y="38723"/>
                  <a:pt x="82699" y="49036"/>
                  <a:pt x="73462" y="58272"/>
                </a:cubicBezTo>
                <a:cubicBezTo>
                  <a:pt x="64226" y="85981"/>
                  <a:pt x="52837" y="113063"/>
                  <a:pt x="45753" y="141399"/>
                </a:cubicBezTo>
                <a:cubicBezTo>
                  <a:pt x="41135" y="159872"/>
                  <a:pt x="39400" y="179315"/>
                  <a:pt x="31899" y="196817"/>
                </a:cubicBezTo>
                <a:cubicBezTo>
                  <a:pt x="25340" y="212122"/>
                  <a:pt x="-12436" y="237457"/>
                  <a:pt x="4190" y="238381"/>
                </a:cubicBezTo>
                <a:cubicBezTo>
                  <a:pt x="96871" y="243530"/>
                  <a:pt x="281281" y="210672"/>
                  <a:pt x="281281" y="210672"/>
                </a:cubicBezTo>
                <a:cubicBezTo>
                  <a:pt x="316635" y="157641"/>
                  <a:pt x="331876" y="154794"/>
                  <a:pt x="295135" y="72126"/>
                </a:cubicBezTo>
                <a:cubicBezTo>
                  <a:pt x="288372" y="56910"/>
                  <a:pt x="272044" y="37490"/>
                  <a:pt x="267426" y="30563"/>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4103" name="Straight Arrow Connector 4102"/>
          <p:cNvCxnSpPr/>
          <p:nvPr/>
        </p:nvCxnSpPr>
        <p:spPr>
          <a:xfrm flipH="1">
            <a:off x="2844800" y="3048001"/>
            <a:ext cx="1915579" cy="12526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05" name="Rounded Rectangle 4104"/>
          <p:cNvSpPr/>
          <p:nvPr/>
        </p:nvSpPr>
        <p:spPr>
          <a:xfrm>
            <a:off x="711201" y="4495801"/>
            <a:ext cx="3650452" cy="172479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4108" name="Straight Connector 4107"/>
          <p:cNvCxnSpPr>
            <a:stCxn id="4105" idx="3"/>
            <a:endCxn id="4105" idx="1"/>
          </p:cNvCxnSpPr>
          <p:nvPr/>
        </p:nvCxnSpPr>
        <p:spPr>
          <a:xfrm flipH="1">
            <a:off x="711201" y="5358200"/>
            <a:ext cx="3650452" cy="0"/>
          </a:xfrm>
          <a:prstGeom prst="line">
            <a:avLst/>
          </a:prstGeom>
        </p:spPr>
        <p:style>
          <a:lnRef idx="1">
            <a:schemeClr val="accent1"/>
          </a:lnRef>
          <a:fillRef idx="0">
            <a:schemeClr val="accent1"/>
          </a:fillRef>
          <a:effectRef idx="0">
            <a:schemeClr val="accent1"/>
          </a:effectRef>
          <a:fontRef idx="minor">
            <a:schemeClr val="tx1"/>
          </a:fontRef>
        </p:style>
      </p:cxnSp>
      <p:sp>
        <p:nvSpPr>
          <p:cNvPr id="4109" name="TextBox 4108"/>
          <p:cNvSpPr txBox="1"/>
          <p:nvPr/>
        </p:nvSpPr>
        <p:spPr>
          <a:xfrm>
            <a:off x="1016000" y="4953001"/>
            <a:ext cx="2946400" cy="1200329"/>
          </a:xfrm>
          <a:prstGeom prst="rect">
            <a:avLst/>
          </a:prstGeom>
          <a:noFill/>
        </p:spPr>
        <p:txBody>
          <a:bodyPr wrap="square" rtlCol="0">
            <a:spAutoFit/>
          </a:bodyPr>
          <a:lstStyle/>
          <a:p>
            <a:r>
              <a:rPr lang="en-US" sz="2400" dirty="0" smtClean="0">
                <a:solidFill>
                  <a:schemeClr val="tx2">
                    <a:lumMod val="50000"/>
                  </a:schemeClr>
                </a:solidFill>
              </a:rPr>
              <a:t>Paas Service </a:t>
            </a:r>
          </a:p>
          <a:p>
            <a:endParaRPr lang="en-US" sz="2400" dirty="0" smtClean="0">
              <a:solidFill>
                <a:schemeClr val="tx2">
                  <a:lumMod val="50000"/>
                </a:schemeClr>
              </a:solidFill>
            </a:endParaRPr>
          </a:p>
          <a:p>
            <a:r>
              <a:rPr lang="en-US" sz="2400" dirty="0" smtClean="0">
                <a:solidFill>
                  <a:schemeClr val="tx2">
                    <a:lumMod val="50000"/>
                  </a:schemeClr>
                </a:solidFill>
              </a:rPr>
              <a:t>Iaas Service</a:t>
            </a:r>
            <a:endParaRPr lang="fr-FR" sz="2400" dirty="0">
              <a:solidFill>
                <a:schemeClr val="tx2">
                  <a:lumMod val="50000"/>
                </a:schemeClr>
              </a:solidFill>
            </a:endParaRPr>
          </a:p>
        </p:txBody>
      </p:sp>
      <p:cxnSp>
        <p:nvCxnSpPr>
          <p:cNvPr id="4111" name="Straight Arrow Connector 4110"/>
          <p:cNvCxnSpPr/>
          <p:nvPr/>
        </p:nvCxnSpPr>
        <p:spPr>
          <a:xfrm flipH="1">
            <a:off x="4572001" y="5496699"/>
            <a:ext cx="314960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13" name="TextBox 4112"/>
          <p:cNvSpPr txBox="1"/>
          <p:nvPr/>
        </p:nvSpPr>
        <p:spPr>
          <a:xfrm rot="19105258">
            <a:off x="2533658" y="3190206"/>
            <a:ext cx="2024852" cy="369332"/>
          </a:xfrm>
          <a:prstGeom prst="rect">
            <a:avLst/>
          </a:prstGeom>
          <a:noFill/>
        </p:spPr>
        <p:txBody>
          <a:bodyPr wrap="square" rtlCol="0">
            <a:spAutoFit/>
          </a:bodyPr>
          <a:lstStyle/>
          <a:p>
            <a:r>
              <a:rPr lang="en-US" dirty="0" smtClean="0"/>
              <a:t>provides</a:t>
            </a:r>
            <a:endParaRPr lang="fr-FR" dirty="0"/>
          </a:p>
        </p:txBody>
      </p:sp>
      <p:sp>
        <p:nvSpPr>
          <p:cNvPr id="51" name="TextBox 50"/>
          <p:cNvSpPr txBox="1"/>
          <p:nvPr/>
        </p:nvSpPr>
        <p:spPr>
          <a:xfrm>
            <a:off x="4873030" y="5561812"/>
            <a:ext cx="2024852" cy="369332"/>
          </a:xfrm>
          <a:prstGeom prst="rect">
            <a:avLst/>
          </a:prstGeom>
          <a:noFill/>
        </p:spPr>
        <p:txBody>
          <a:bodyPr wrap="square" rtlCol="0">
            <a:spAutoFit/>
          </a:bodyPr>
          <a:lstStyle/>
          <a:p>
            <a:r>
              <a:rPr lang="en-US" dirty="0" smtClean="0"/>
              <a:t>Describes </a:t>
            </a:r>
            <a:endParaRPr lang="fr-FR" dirty="0"/>
          </a:p>
        </p:txBody>
      </p:sp>
      <p:sp>
        <p:nvSpPr>
          <p:cNvPr id="30" name="Folded Corner 29"/>
          <p:cNvSpPr/>
          <p:nvPr/>
        </p:nvSpPr>
        <p:spPr>
          <a:xfrm>
            <a:off x="9855200" y="2868470"/>
            <a:ext cx="1727200" cy="1437409"/>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lumMod val="50000"/>
                  </a:schemeClr>
                </a:solidFill>
              </a:rPr>
              <a:t>Blueprint template reuqired for Iaas </a:t>
            </a:r>
            <a:endParaRPr lang="fr-FR" dirty="0">
              <a:solidFill>
                <a:schemeClr val="tx2">
                  <a:lumMod val="50000"/>
                </a:schemeClr>
              </a:solidFill>
            </a:endParaRPr>
          </a:p>
        </p:txBody>
      </p:sp>
      <p:cxnSp>
        <p:nvCxnSpPr>
          <p:cNvPr id="32" name="Straight Arrow Connector 31"/>
          <p:cNvCxnSpPr/>
          <p:nvPr/>
        </p:nvCxnSpPr>
        <p:spPr>
          <a:xfrm>
            <a:off x="6825673" y="2410691"/>
            <a:ext cx="21844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1821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4784"/>
            <a:ext cx="10515600" cy="860614"/>
          </a:xfrm>
        </p:spPr>
        <p:txBody>
          <a:bodyPr/>
          <a:lstStyle/>
          <a:p>
            <a:r>
              <a:rPr lang="en-US" dirty="0" smtClean="0"/>
              <a:t>				    Agenda</a:t>
            </a:r>
            <a:endParaRPr lang="en-US" dirty="0"/>
          </a:p>
        </p:txBody>
      </p:sp>
      <p:sp>
        <p:nvSpPr>
          <p:cNvPr id="3" name="Content Placeholder 2"/>
          <p:cNvSpPr>
            <a:spLocks noGrp="1"/>
          </p:cNvSpPr>
          <p:nvPr>
            <p:ph idx="1"/>
          </p:nvPr>
        </p:nvSpPr>
        <p:spPr>
          <a:xfrm>
            <a:off x="838200" y="1069383"/>
            <a:ext cx="10515600" cy="4968095"/>
          </a:xfrm>
        </p:spPr>
        <p:txBody>
          <a:bodyPr>
            <a:normAutofit fontScale="77500" lnSpcReduction="20000"/>
          </a:bodyPr>
          <a:lstStyle/>
          <a:p>
            <a:pPr marL="457200" lvl="1" indent="0">
              <a:buNone/>
            </a:pPr>
            <a:endParaRPr lang="en-US" dirty="0" smtClean="0"/>
          </a:p>
          <a:p>
            <a:pPr lvl="1">
              <a:buFont typeface="Wingdings" charset="2"/>
              <a:buChar char="ü"/>
            </a:pPr>
            <a:endParaRPr lang="en-US" dirty="0"/>
          </a:p>
          <a:p>
            <a:pPr lvl="1">
              <a:buFont typeface="Wingdings" charset="2"/>
              <a:buChar char="ü"/>
            </a:pPr>
            <a:r>
              <a:rPr lang="en-US" dirty="0" smtClean="0"/>
              <a:t>Cloud Computing definition</a:t>
            </a:r>
          </a:p>
          <a:p>
            <a:pPr lvl="1">
              <a:buFont typeface="Wingdings" charset="2"/>
              <a:buChar char="ü"/>
            </a:pPr>
            <a:r>
              <a:rPr lang="en-US" dirty="0" smtClean="0"/>
              <a:t>Big data</a:t>
            </a:r>
            <a:endParaRPr lang="en-US" dirty="0"/>
          </a:p>
          <a:p>
            <a:pPr lvl="1">
              <a:buFont typeface="Wingdings" charset="2"/>
              <a:buChar char="ü"/>
            </a:pPr>
            <a:r>
              <a:rPr lang="en-US" dirty="0" smtClean="0"/>
              <a:t>Types of cloud services</a:t>
            </a:r>
            <a:endParaRPr lang="en-US" dirty="0"/>
          </a:p>
          <a:p>
            <a:pPr lvl="1">
              <a:buFont typeface="Wingdings" charset="2"/>
              <a:buChar char="ü"/>
            </a:pPr>
            <a:r>
              <a:rPr lang="en-US" dirty="0" smtClean="0"/>
              <a:t>Difference between composition (SOA and Cloud)</a:t>
            </a:r>
          </a:p>
          <a:p>
            <a:pPr lvl="1">
              <a:buFont typeface="Wingdings" charset="2"/>
              <a:buChar char="ü"/>
            </a:pPr>
            <a:r>
              <a:rPr lang="en-US" dirty="0" smtClean="0"/>
              <a:t>Blueprint</a:t>
            </a:r>
            <a:endParaRPr lang="en-US" dirty="0"/>
          </a:p>
          <a:p>
            <a:pPr marL="0" indent="0">
              <a:buNone/>
            </a:pPr>
            <a:endParaRPr lang="en-US" dirty="0"/>
          </a:p>
          <a:p>
            <a:pPr>
              <a:buFont typeface="Arial" charset="0"/>
              <a:buChar char="•"/>
            </a:pPr>
            <a:r>
              <a:rPr lang="en-US" dirty="0" smtClean="0"/>
              <a:t>Docker</a:t>
            </a:r>
          </a:p>
          <a:p>
            <a:pPr lvl="1">
              <a:buFont typeface="Wingdings" charset="2"/>
              <a:buChar char="ü"/>
            </a:pPr>
            <a:r>
              <a:rPr lang="en-US" dirty="0" smtClean="0"/>
              <a:t>Definition</a:t>
            </a:r>
          </a:p>
          <a:p>
            <a:pPr lvl="1">
              <a:buFont typeface="Wingdings" charset="2"/>
              <a:buChar char="ü"/>
            </a:pPr>
            <a:r>
              <a:rPr lang="en-US" dirty="0" smtClean="0"/>
              <a:t>Architecture</a:t>
            </a:r>
          </a:p>
          <a:p>
            <a:pPr lvl="1">
              <a:buFont typeface="Wingdings" charset="2"/>
              <a:buChar char="ü"/>
            </a:pPr>
            <a:r>
              <a:rPr lang="en-US" dirty="0" smtClean="0"/>
              <a:t>Docker vs VM</a:t>
            </a:r>
          </a:p>
          <a:p>
            <a:pPr lvl="1">
              <a:buFont typeface="Wingdings" charset="2"/>
              <a:buChar char="ü"/>
            </a:pPr>
            <a:r>
              <a:rPr lang="en-US" dirty="0" smtClean="0"/>
              <a:t>Containers</a:t>
            </a:r>
          </a:p>
          <a:p>
            <a:pPr lvl="1">
              <a:buFont typeface="Wingdings" charset="2"/>
              <a:buChar char="ü"/>
            </a:pPr>
            <a:endParaRPr lang="en-US" dirty="0" smtClean="0"/>
          </a:p>
          <a:p>
            <a:r>
              <a:rPr lang="en-US" dirty="0" smtClean="0"/>
              <a:t>Kubernetes</a:t>
            </a:r>
          </a:p>
          <a:p>
            <a:pPr lvl="1">
              <a:buFont typeface="Wingdings" charset="2"/>
              <a:buChar char="ü"/>
            </a:pPr>
            <a:r>
              <a:rPr lang="en-US" dirty="0" smtClean="0"/>
              <a:t>Introduction</a:t>
            </a:r>
          </a:p>
          <a:p>
            <a:pPr lvl="1">
              <a:buFont typeface="Wingdings" charset="2"/>
              <a:buChar char="ü"/>
            </a:pPr>
            <a:r>
              <a:rPr lang="en-US" dirty="0" smtClean="0"/>
              <a:t>Key Components</a:t>
            </a:r>
          </a:p>
          <a:p>
            <a:pPr>
              <a:buFont typeface="Wingdings" charset="2"/>
              <a:buChar char="ü"/>
            </a:pPr>
            <a:endParaRPr lang="en-US" dirty="0"/>
          </a:p>
        </p:txBody>
      </p:sp>
    </p:spTree>
    <p:extLst>
      <p:ext uri="{BB962C8B-B14F-4D97-AF65-F5344CB8AC3E}">
        <p14:creationId xmlns:p14="http://schemas.microsoft.com/office/powerpoint/2010/main" val="18024919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a:t>
            </a:r>
            <a:endParaRPr lang="en-US" dirty="0"/>
          </a:p>
        </p:txBody>
      </p:sp>
      <p:sp>
        <p:nvSpPr>
          <p:cNvPr id="3" name="Content Placeholder 2"/>
          <p:cNvSpPr>
            <a:spLocks noGrp="1"/>
          </p:cNvSpPr>
          <p:nvPr>
            <p:ph idx="1"/>
          </p:nvPr>
        </p:nvSpPr>
        <p:spPr/>
        <p:txBody>
          <a:bodyPr/>
          <a:lstStyle/>
          <a:p>
            <a:r>
              <a:rPr lang="en-US" dirty="0"/>
              <a:t>Docker is an open platform for developing, shipping, and running applications. Docker enables you to separate your applications from your infrastructure so you can deliver software quickly</a:t>
            </a:r>
          </a:p>
        </p:txBody>
      </p:sp>
    </p:spTree>
    <p:extLst>
      <p:ext uri="{BB962C8B-B14F-4D97-AF65-F5344CB8AC3E}">
        <p14:creationId xmlns:p14="http://schemas.microsoft.com/office/powerpoint/2010/main" val="13217568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a:t>
            </a:r>
            <a:endParaRPr lang="en-US" dirty="0"/>
          </a:p>
        </p:txBody>
      </p:sp>
      <p:sp>
        <p:nvSpPr>
          <p:cNvPr id="3" name="Content Placeholder 2"/>
          <p:cNvSpPr>
            <a:spLocks noGrp="1"/>
          </p:cNvSpPr>
          <p:nvPr>
            <p:ph idx="1"/>
          </p:nvPr>
        </p:nvSpPr>
        <p:spPr/>
        <p:txBody>
          <a:bodyPr>
            <a:normAutofit/>
          </a:bodyPr>
          <a:lstStyle/>
          <a:p>
            <a:r>
              <a:rPr lang="en-US" dirty="0" smtClean="0"/>
              <a:t>Think of a Docker </a:t>
            </a:r>
            <a:r>
              <a:rPr lang="en-US" dirty="0" smtClean="0">
                <a:hlinkClick r:id="rId2" tooltip="What are containers?"/>
              </a:rPr>
              <a:t>container</a:t>
            </a:r>
            <a:r>
              <a:rPr lang="en-US" dirty="0" smtClean="0"/>
              <a:t> :as another form of </a:t>
            </a:r>
            <a:r>
              <a:rPr lang="en-US" dirty="0" smtClean="0">
                <a:hlinkClick r:id="rId3"/>
              </a:rPr>
              <a:t>virtualization</a:t>
            </a:r>
            <a:r>
              <a:rPr lang="en-US" dirty="0" smtClean="0"/>
              <a:t>. Virtual Machines (VM)</a:t>
            </a:r>
          </a:p>
          <a:p>
            <a:r>
              <a:rPr lang="en-US" dirty="0"/>
              <a:t>A</a:t>
            </a:r>
            <a:r>
              <a:rPr lang="en-US" dirty="0" smtClean="0"/>
              <a:t>llow a piece of hardware to be split up into different VMs. </a:t>
            </a:r>
          </a:p>
          <a:p>
            <a:r>
              <a:rPr lang="en-US" dirty="0" smtClean="0"/>
              <a:t>Docker containers virtualize the </a:t>
            </a:r>
            <a:r>
              <a:rPr lang="en-US" dirty="0" smtClean="0">
                <a:hlinkClick r:id="rId4"/>
              </a:rPr>
              <a:t>OS</a:t>
            </a:r>
            <a:r>
              <a:rPr lang="en-US" dirty="0" smtClean="0"/>
              <a:t>, splitting it up into virtualized compartments to run container applications.</a:t>
            </a:r>
          </a:p>
          <a:p>
            <a:r>
              <a:rPr lang="en-US" dirty="0" smtClean="0"/>
              <a:t>It’s a way to make applications even more distributed, and strip them down into specific functions.</a:t>
            </a:r>
          </a:p>
          <a:p>
            <a:endParaRPr lang="en-US" dirty="0"/>
          </a:p>
        </p:txBody>
      </p:sp>
    </p:spTree>
    <p:extLst>
      <p:ext uri="{BB962C8B-B14F-4D97-AF65-F5344CB8AC3E}">
        <p14:creationId xmlns:p14="http://schemas.microsoft.com/office/powerpoint/2010/main" val="8605161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3" name="Content Placeholder 2"/>
          <p:cNvSpPr>
            <a:spLocks noGrp="1"/>
          </p:cNvSpPr>
          <p:nvPr>
            <p:ph idx="1"/>
          </p:nvPr>
        </p:nvSpPr>
        <p:spPr/>
        <p:txBody>
          <a:bodyPr/>
          <a:lstStyle/>
          <a:p>
            <a:r>
              <a:rPr lang="en-US" dirty="0"/>
              <a:t>Docker uses a client-server architecture. The Docker </a:t>
            </a:r>
            <a:r>
              <a:rPr lang="en-US" i="1" dirty="0"/>
              <a:t>client</a:t>
            </a:r>
            <a:r>
              <a:rPr lang="en-US" dirty="0"/>
              <a:t> talks to the Docker </a:t>
            </a:r>
            <a:r>
              <a:rPr lang="en-US" i="1" dirty="0"/>
              <a:t>daemon</a:t>
            </a:r>
            <a:r>
              <a:rPr lang="en-US" dirty="0"/>
              <a:t>, which does the heavy lifting of building, running, and distributing your Docker containers. The Docker client and daemon </a:t>
            </a:r>
            <a:r>
              <a:rPr lang="en-US" i="1" dirty="0"/>
              <a:t>can</a:t>
            </a:r>
            <a:r>
              <a:rPr lang="en-US" dirty="0"/>
              <a:t> run on the same system, or you can connect a Docker client to a remote Docker daemon. The Docker client and daemon communicate using a REST API, over UNIX sockets or a network interface.</a:t>
            </a:r>
          </a:p>
        </p:txBody>
      </p:sp>
    </p:spTree>
    <p:extLst>
      <p:ext uri="{BB962C8B-B14F-4D97-AF65-F5344CB8AC3E}">
        <p14:creationId xmlns:p14="http://schemas.microsoft.com/office/powerpoint/2010/main" val="14502389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863600"/>
            <a:ext cx="7137400" cy="4114800"/>
          </a:xfrm>
          <a:prstGeom prst="rect">
            <a:avLst/>
          </a:prstGeom>
        </p:spPr>
      </p:pic>
    </p:spTree>
    <p:extLst>
      <p:ext uri="{BB962C8B-B14F-4D97-AF65-F5344CB8AC3E}">
        <p14:creationId xmlns:p14="http://schemas.microsoft.com/office/powerpoint/2010/main" val="1670372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are Docker Containers different from a Virtual Machine?</a:t>
            </a:r>
            <a:endParaRPr lang="en-US" dirty="0"/>
          </a:p>
        </p:txBody>
      </p:sp>
      <p:sp>
        <p:nvSpPr>
          <p:cNvPr id="3" name="Content Placeholder 2"/>
          <p:cNvSpPr>
            <a:spLocks noGrp="1"/>
          </p:cNvSpPr>
          <p:nvPr>
            <p:ph idx="1"/>
          </p:nvPr>
        </p:nvSpPr>
        <p:spPr/>
        <p:txBody>
          <a:bodyPr>
            <a:normAutofit/>
          </a:bodyPr>
          <a:lstStyle/>
          <a:p>
            <a:r>
              <a:rPr lang="en-US" dirty="0"/>
              <a:t>Virtual machines have a full OS with its own memory management installed with the associated overhead of virtual device drivers. In a virtual machine, valuable resources are emulated for the guest OS and </a:t>
            </a:r>
            <a:r>
              <a:rPr lang="en-US" dirty="0" smtClean="0"/>
              <a:t>hypervisor</a:t>
            </a:r>
            <a:endParaRPr lang="en-US" dirty="0"/>
          </a:p>
          <a:p>
            <a:r>
              <a:rPr lang="en-US" dirty="0"/>
              <a:t>On the other hand Docker containers are executed with the Docker engine rather than the hypervisor. Containers are therefore smaller than Virtual Machines and enable faster start up with better </a:t>
            </a:r>
            <a:r>
              <a:rPr lang="en-US" dirty="0" smtClean="0"/>
              <a:t>performance.</a:t>
            </a:r>
            <a:endParaRPr lang="en-US" dirty="0"/>
          </a:p>
          <a:p>
            <a:pPr marL="0" indent="0">
              <a:buNone/>
            </a:pPr>
            <a:endParaRPr lang="en-US" dirty="0"/>
          </a:p>
        </p:txBody>
      </p:sp>
    </p:spTree>
    <p:extLst>
      <p:ext uri="{BB962C8B-B14F-4D97-AF65-F5344CB8AC3E}">
        <p14:creationId xmlns:p14="http://schemas.microsoft.com/office/powerpoint/2010/main" val="1390598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200" y="1625600"/>
            <a:ext cx="6426200" cy="3581400"/>
          </a:xfrm>
          <a:prstGeom prst="rect">
            <a:avLst/>
          </a:prstGeom>
        </p:spPr>
      </p:pic>
    </p:spTree>
    <p:extLst>
      <p:ext uri="{BB962C8B-B14F-4D97-AF65-F5344CB8AC3E}">
        <p14:creationId xmlns:p14="http://schemas.microsoft.com/office/powerpoint/2010/main" val="1922265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a:t>
            </a:r>
            <a:endParaRPr lang="en-US" dirty="0"/>
          </a:p>
        </p:txBody>
      </p:sp>
      <p:sp>
        <p:nvSpPr>
          <p:cNvPr id="3" name="Content Placeholder 2"/>
          <p:cNvSpPr>
            <a:spLocks noGrp="1"/>
          </p:cNvSpPr>
          <p:nvPr>
            <p:ph idx="1"/>
          </p:nvPr>
        </p:nvSpPr>
        <p:spPr/>
        <p:txBody>
          <a:bodyPr/>
          <a:lstStyle/>
          <a:p>
            <a:r>
              <a:rPr lang="en-US" dirty="0" smtClean="0"/>
              <a:t>A container is a self-contained sealed unit of software. It has everything in it that is needed to run that code</a:t>
            </a:r>
          </a:p>
          <a:p>
            <a:r>
              <a:rPr lang="en-US" dirty="0" smtClean="0"/>
              <a:t>Batteries included.</a:t>
            </a:r>
          </a:p>
          <a:p>
            <a:r>
              <a:rPr lang="en-US" dirty="0"/>
              <a:t>O</a:t>
            </a:r>
            <a:r>
              <a:rPr lang="en-US" dirty="0" smtClean="0"/>
              <a:t>perating system included.</a:t>
            </a:r>
          </a:p>
          <a:p>
            <a:r>
              <a:rPr lang="en-US" dirty="0" smtClean="0"/>
              <a:t> It has all of the code. </a:t>
            </a:r>
          </a:p>
          <a:p>
            <a:r>
              <a:rPr lang="en-US" dirty="0"/>
              <a:t>A</a:t>
            </a:r>
            <a:r>
              <a:rPr lang="en-US" dirty="0" smtClean="0"/>
              <a:t>ll of the configs.</a:t>
            </a:r>
            <a:endParaRPr lang="en-US" dirty="0"/>
          </a:p>
        </p:txBody>
      </p:sp>
    </p:spTree>
    <p:extLst>
      <p:ext uri="{BB962C8B-B14F-4D97-AF65-F5344CB8AC3E}">
        <p14:creationId xmlns:p14="http://schemas.microsoft.com/office/powerpoint/2010/main" val="19005535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Kubernetes</a:t>
            </a:r>
            <a:endParaRPr lang="en-US" dirty="0"/>
          </a:p>
        </p:txBody>
      </p:sp>
      <p:sp>
        <p:nvSpPr>
          <p:cNvPr id="3" name="Content Placeholder 2"/>
          <p:cNvSpPr>
            <a:spLocks noGrp="1"/>
          </p:cNvSpPr>
          <p:nvPr>
            <p:ph idx="1"/>
          </p:nvPr>
        </p:nvSpPr>
        <p:spPr/>
        <p:txBody>
          <a:bodyPr/>
          <a:lstStyle/>
          <a:p>
            <a:r>
              <a:rPr lang="en-US" dirty="0">
                <a:latin typeface="Arial" charset="0"/>
                <a:ea typeface="Arial" charset="0"/>
                <a:cs typeface="Arial" charset="0"/>
              </a:rPr>
              <a:t>Kubernetes is a powerful system, </a:t>
            </a:r>
            <a:r>
              <a:rPr lang="en-US" dirty="0" smtClean="0">
                <a:latin typeface="Arial" charset="0"/>
                <a:ea typeface="Arial" charset="0"/>
                <a:cs typeface="Arial" charset="0"/>
              </a:rPr>
              <a:t>for </a:t>
            </a:r>
            <a:r>
              <a:rPr lang="en-US" dirty="0">
                <a:latin typeface="Arial" charset="0"/>
                <a:ea typeface="Arial" charset="0"/>
                <a:cs typeface="Arial" charset="0"/>
              </a:rPr>
              <a:t>managing containerized applications in a clustered environment. It aims to provide better ways of managing related, distributed components across varied infrastructure.</a:t>
            </a:r>
          </a:p>
        </p:txBody>
      </p:sp>
    </p:spTree>
    <p:extLst>
      <p:ext uri="{BB962C8B-B14F-4D97-AF65-F5344CB8AC3E}">
        <p14:creationId xmlns:p14="http://schemas.microsoft.com/office/powerpoint/2010/main" val="14933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700" y="381000"/>
            <a:ext cx="8102600" cy="6083300"/>
          </a:xfrm>
          <a:prstGeom prst="rect">
            <a:avLst/>
          </a:prstGeom>
        </p:spPr>
      </p:pic>
    </p:spTree>
    <p:extLst>
      <p:ext uri="{BB962C8B-B14F-4D97-AF65-F5344CB8AC3E}">
        <p14:creationId xmlns:p14="http://schemas.microsoft.com/office/powerpoint/2010/main" val="709393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700" y="381000"/>
            <a:ext cx="8102600" cy="6083300"/>
          </a:xfrm>
          <a:prstGeom prst="rect">
            <a:avLst/>
          </a:prstGeom>
        </p:spPr>
      </p:pic>
    </p:spTree>
    <p:extLst>
      <p:ext uri="{BB962C8B-B14F-4D97-AF65-F5344CB8AC3E}">
        <p14:creationId xmlns:p14="http://schemas.microsoft.com/office/powerpoint/2010/main" val="7523927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dirty="0"/>
          </a:p>
        </p:txBody>
      </p:sp>
      <p:pic>
        <p:nvPicPr>
          <p:cNvPr id="5" name="Picture 2" descr="C:\Users\toshiba\Documents\cloud\disruptive-technologies-10-orig.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342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84800" y="5232094"/>
            <a:ext cx="1815544" cy="369332"/>
          </a:xfrm>
          <a:prstGeom prst="rect">
            <a:avLst/>
          </a:prstGeom>
        </p:spPr>
        <p:txBody>
          <a:bodyPr wrap="square">
            <a:spAutoFit/>
          </a:bodyPr>
          <a:lstStyle/>
          <a:p>
            <a:pPr algn="ctr"/>
            <a:endParaRPr lang="fr-FR" dirty="0">
              <a:solidFill>
                <a:schemeClr val="tx2">
                  <a:lumMod val="50000"/>
                </a:schemeClr>
              </a:solidFill>
              <a:effectLst>
                <a:outerShdw blurRad="38100" dist="38100" dir="2700000" algn="tl">
                  <a:srgbClr val="000000">
                    <a:alpha val="43137"/>
                  </a:srgbClr>
                </a:outerShdw>
              </a:effectLst>
            </a:endParaRPr>
          </a:p>
        </p:txBody>
      </p:sp>
      <p:sp>
        <p:nvSpPr>
          <p:cNvPr id="10" name="TextBox 9"/>
          <p:cNvSpPr txBox="1"/>
          <p:nvPr/>
        </p:nvSpPr>
        <p:spPr>
          <a:xfrm>
            <a:off x="4775200" y="2209800"/>
            <a:ext cx="3860800" cy="523220"/>
          </a:xfrm>
          <a:prstGeom prst="rect">
            <a:avLst/>
          </a:prstGeom>
          <a:noFill/>
        </p:spPr>
        <p:txBody>
          <a:bodyPr wrap="square" rtlCol="0">
            <a:spAutoFit/>
          </a:bodyPr>
          <a:lstStyle/>
          <a:p>
            <a:r>
              <a:rPr lang="en-US" sz="2800" dirty="0" smtClean="0">
                <a:solidFill>
                  <a:schemeClr val="tx2">
                    <a:lumMod val="50000"/>
                  </a:schemeClr>
                </a:solidFill>
                <a:effectLst>
                  <a:outerShdw blurRad="38100" dist="38100" dir="2700000" algn="tl">
                    <a:srgbClr val="000000">
                      <a:alpha val="43137"/>
                    </a:srgbClr>
                  </a:outerShdw>
                </a:effectLst>
              </a:rPr>
              <a:t>Cloud Computing </a:t>
            </a:r>
            <a:endParaRPr lang="fr-FR" sz="2800" dirty="0">
              <a:solidFill>
                <a:schemeClr val="tx2">
                  <a:lumMod val="50000"/>
                </a:schemeClr>
              </a:solidFill>
              <a:effectLst>
                <a:outerShdw blurRad="38100" dist="38100" dir="2700000" algn="tl">
                  <a:srgbClr val="000000">
                    <a:alpha val="43137"/>
                  </a:srgbClr>
                </a:outerShdw>
              </a:effectLst>
            </a:endParaRPr>
          </a:p>
        </p:txBody>
      </p:sp>
      <p:sp>
        <p:nvSpPr>
          <p:cNvPr id="3" name="TextBox 2"/>
          <p:cNvSpPr txBox="1"/>
          <p:nvPr/>
        </p:nvSpPr>
        <p:spPr>
          <a:xfrm>
            <a:off x="3772779" y="4736723"/>
            <a:ext cx="5994400" cy="923330"/>
          </a:xfrm>
          <a:prstGeom prst="rect">
            <a:avLst/>
          </a:prstGeom>
          <a:noFill/>
        </p:spPr>
        <p:txBody>
          <a:bodyPr wrap="square" rtlCol="0">
            <a:spAutoFit/>
          </a:bodyPr>
          <a:lstStyle/>
          <a:p>
            <a:r>
              <a:rPr lang="en-US" dirty="0" smtClean="0">
                <a:solidFill>
                  <a:schemeClr val="tx2">
                    <a:lumMod val="50000"/>
                  </a:schemeClr>
                </a:solidFill>
                <a:effectLst>
                  <a:outerShdw blurRad="38100" dist="38100" dir="2700000" algn="tl">
                    <a:srgbClr val="000000">
                      <a:alpha val="43137"/>
                    </a:srgbClr>
                  </a:outerShdw>
                </a:effectLst>
              </a:rPr>
              <a:t>                La puissance de calcul </a:t>
            </a:r>
          </a:p>
          <a:p>
            <a:endParaRPr lang="en-US" dirty="0">
              <a:solidFill>
                <a:schemeClr val="tx2">
                  <a:lumMod val="50000"/>
                </a:schemeClr>
              </a:solidFill>
              <a:effectLst>
                <a:outerShdw blurRad="38100" dist="38100" dir="2700000" algn="tl">
                  <a:srgbClr val="000000">
                    <a:alpha val="43137"/>
                  </a:srgbClr>
                </a:outerShdw>
              </a:effectLst>
            </a:endParaRPr>
          </a:p>
          <a:p>
            <a:endParaRPr lang="en-US" dirty="0" smtClean="0">
              <a:solidFill>
                <a:schemeClr val="tx2">
                  <a:lumMod val="50000"/>
                </a:schemeClr>
              </a:solidFill>
              <a:effectLst>
                <a:outerShdw blurRad="38100" dist="38100" dir="2700000" algn="tl">
                  <a:srgbClr val="000000">
                    <a:alpha val="43137"/>
                  </a:srgbClr>
                </a:outerShdw>
              </a:effectLst>
            </a:endParaRPr>
          </a:p>
        </p:txBody>
      </p:sp>
      <p:sp>
        <p:nvSpPr>
          <p:cNvPr id="4" name="TextBox 3"/>
          <p:cNvSpPr txBox="1"/>
          <p:nvPr/>
        </p:nvSpPr>
        <p:spPr>
          <a:xfrm>
            <a:off x="5239351" y="6035499"/>
            <a:ext cx="3061256" cy="369332"/>
          </a:xfrm>
          <a:prstGeom prst="rect">
            <a:avLst/>
          </a:prstGeom>
          <a:noFill/>
        </p:spPr>
        <p:txBody>
          <a:bodyPr wrap="square" rtlCol="0">
            <a:spAutoFit/>
          </a:bodyPr>
          <a:lstStyle/>
          <a:p>
            <a:r>
              <a:rPr lang="en-US" dirty="0" smtClean="0">
                <a:solidFill>
                  <a:schemeClr val="tx2">
                    <a:lumMod val="50000"/>
                  </a:schemeClr>
                </a:solidFill>
                <a:effectLst>
                  <a:outerShdw blurRad="38100" dist="38100" dir="2700000" algn="tl">
                    <a:srgbClr val="000000">
                      <a:alpha val="43137"/>
                    </a:srgbClr>
                  </a:outerShdw>
                </a:effectLst>
              </a:rPr>
              <a:t>     Le stockage</a:t>
            </a:r>
            <a:endParaRPr lang="fr-FR" dirty="0">
              <a:solidFill>
                <a:schemeClr val="tx2">
                  <a:lumMod val="50000"/>
                </a:schemeClr>
              </a:solidFill>
              <a:effectLst>
                <a:outerShdw blurRad="38100" dist="38100" dir="2700000" algn="tl">
                  <a:srgbClr val="000000">
                    <a:alpha val="43137"/>
                  </a:srgbClr>
                </a:outerShdw>
              </a:effectLst>
            </a:endParaRPr>
          </a:p>
        </p:txBody>
      </p:sp>
      <p:cxnSp>
        <p:nvCxnSpPr>
          <p:cNvPr id="8" name="Straight Arrow Connector 7"/>
          <p:cNvCxnSpPr/>
          <p:nvPr/>
        </p:nvCxnSpPr>
        <p:spPr>
          <a:xfrm flipH="1">
            <a:off x="3962400" y="4953000"/>
            <a:ext cx="406400" cy="0"/>
          </a:xfrm>
          <a:prstGeom prst="straightConnector1">
            <a:avLst/>
          </a:prstGeom>
          <a:ln>
            <a:solidFill>
              <a:schemeClr val="tx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128000" y="4953000"/>
            <a:ext cx="304800" cy="0"/>
          </a:xfrm>
          <a:prstGeom prst="straightConnector1">
            <a:avLst/>
          </a:prstGeom>
          <a:ln>
            <a:solidFill>
              <a:schemeClr val="tx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16003" y="6220165"/>
            <a:ext cx="457197" cy="0"/>
          </a:xfrm>
          <a:prstGeom prst="straightConnector1">
            <a:avLst/>
          </a:prstGeom>
          <a:ln>
            <a:solidFill>
              <a:schemeClr val="tx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0464800" y="6220165"/>
            <a:ext cx="406400" cy="0"/>
          </a:xfrm>
          <a:prstGeom prst="straightConnector1">
            <a:avLst/>
          </a:prstGeom>
          <a:ln>
            <a:solidFill>
              <a:schemeClr val="tx2">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08675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700" y="381000"/>
            <a:ext cx="8102600" cy="6083300"/>
          </a:xfrm>
          <a:prstGeom prst="rect">
            <a:avLst/>
          </a:prstGeom>
        </p:spPr>
      </p:pic>
    </p:spTree>
    <p:extLst>
      <p:ext uri="{BB962C8B-B14F-4D97-AF65-F5344CB8AC3E}">
        <p14:creationId xmlns:p14="http://schemas.microsoft.com/office/powerpoint/2010/main" val="12640950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700" y="381000"/>
            <a:ext cx="8102600" cy="6083300"/>
          </a:xfrm>
          <a:prstGeom prst="rect">
            <a:avLst/>
          </a:prstGeom>
        </p:spPr>
      </p:pic>
    </p:spTree>
    <p:extLst>
      <p:ext uri="{BB962C8B-B14F-4D97-AF65-F5344CB8AC3E}">
        <p14:creationId xmlns:p14="http://schemas.microsoft.com/office/powerpoint/2010/main" val="9439477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Master Node Architecture</a:t>
            </a:r>
            <a:br>
              <a:rPr lang="en-US" b="1" dirty="0"/>
            </a:br>
            <a:endParaRPr lang="en-US" dirty="0"/>
          </a:p>
        </p:txBody>
      </p:sp>
      <p:sp>
        <p:nvSpPr>
          <p:cNvPr id="3" name="Content Placeholder 2"/>
          <p:cNvSpPr>
            <a:spLocks noGrp="1"/>
          </p:cNvSpPr>
          <p:nvPr>
            <p:ph idx="1"/>
          </p:nvPr>
        </p:nvSpPr>
        <p:spPr/>
        <p:txBody>
          <a:bodyPr>
            <a:normAutofit/>
          </a:bodyPr>
          <a:lstStyle/>
          <a:p>
            <a:r>
              <a:rPr lang="en-US" b="1" dirty="0" smtClean="0"/>
              <a:t>Etcd</a:t>
            </a:r>
            <a:r>
              <a:rPr lang="en-US" dirty="0"/>
              <a:t>: </a:t>
            </a:r>
            <a:r>
              <a:rPr lang="en-US" dirty="0" smtClean="0"/>
              <a:t>store </a:t>
            </a:r>
            <a:r>
              <a:rPr lang="en-US" dirty="0"/>
              <a:t>the configuration data accessed by all nodes </a:t>
            </a:r>
            <a:r>
              <a:rPr lang="en-US" dirty="0" smtClean="0"/>
              <a:t>in </a:t>
            </a:r>
            <a:r>
              <a:rPr lang="en-US" dirty="0"/>
              <a:t>the cluster.</a:t>
            </a:r>
          </a:p>
          <a:p>
            <a:r>
              <a:rPr lang="en-US" b="1" dirty="0"/>
              <a:t>Kube-ApiServer:</a:t>
            </a:r>
            <a:r>
              <a:rPr lang="en-US" dirty="0"/>
              <a:t> </a:t>
            </a:r>
            <a:r>
              <a:rPr lang="en-US" dirty="0" smtClean="0"/>
              <a:t>validates </a:t>
            </a:r>
            <a:r>
              <a:rPr lang="en-US" dirty="0"/>
              <a:t>the configuration data store in ‘</a:t>
            </a:r>
            <a:r>
              <a:rPr lang="en-US" dirty="0" smtClean="0"/>
              <a:t>Etcd’, the </a:t>
            </a:r>
            <a:r>
              <a:rPr lang="en-US" dirty="0"/>
              <a:t>details of the deployed container that are in </a:t>
            </a:r>
            <a:r>
              <a:rPr lang="en-US" dirty="0" smtClean="0"/>
              <a:t>agreement and provides </a:t>
            </a:r>
            <a:r>
              <a:rPr lang="en-US" dirty="0"/>
              <a:t>a RESTful interface to make communication easy.</a:t>
            </a:r>
          </a:p>
          <a:p>
            <a:r>
              <a:rPr lang="en-US" b="1" dirty="0"/>
              <a:t>Kube-Schedule Server</a:t>
            </a:r>
            <a:r>
              <a:rPr lang="en-US" dirty="0"/>
              <a:t>: It is responsible for assigning task to minions in the cluster.</a:t>
            </a:r>
          </a:p>
          <a:p>
            <a:r>
              <a:rPr lang="en-US" b="1" dirty="0"/>
              <a:t>Kube-Controller-Manager:</a:t>
            </a:r>
            <a:r>
              <a:rPr lang="en-US" dirty="0"/>
              <a:t> It is generally responsible for handling the cluster level function such as replication controller. </a:t>
            </a:r>
          </a:p>
        </p:txBody>
      </p:sp>
    </p:spTree>
    <p:extLst>
      <p:ext uri="{BB962C8B-B14F-4D97-AF65-F5344CB8AC3E}">
        <p14:creationId xmlns:p14="http://schemas.microsoft.com/office/powerpoint/2010/main" val="1946710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700" y="381000"/>
            <a:ext cx="8102600" cy="6083300"/>
          </a:xfrm>
          <a:prstGeom prst="rect">
            <a:avLst/>
          </a:prstGeom>
        </p:spPr>
      </p:pic>
    </p:spTree>
    <p:extLst>
      <p:ext uri="{BB962C8B-B14F-4D97-AF65-F5344CB8AC3E}">
        <p14:creationId xmlns:p14="http://schemas.microsoft.com/office/powerpoint/2010/main" val="10361407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700" y="381000"/>
            <a:ext cx="8102600" cy="6083300"/>
          </a:xfrm>
          <a:prstGeom prst="rect">
            <a:avLst/>
          </a:prstGeom>
        </p:spPr>
      </p:pic>
    </p:spTree>
    <p:extLst>
      <p:ext uri="{BB962C8B-B14F-4D97-AF65-F5344CB8AC3E}">
        <p14:creationId xmlns:p14="http://schemas.microsoft.com/office/powerpoint/2010/main" val="19759603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5932094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6101207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6865181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Pod</a:t>
            </a:r>
            <a:endParaRPr lang="en-US" dirty="0"/>
          </a:p>
        </p:txBody>
      </p:sp>
      <p:sp>
        <p:nvSpPr>
          <p:cNvPr id="3" name="Content Placeholder 2"/>
          <p:cNvSpPr>
            <a:spLocks noGrp="1"/>
          </p:cNvSpPr>
          <p:nvPr>
            <p:ph idx="1"/>
          </p:nvPr>
        </p:nvSpPr>
        <p:spPr/>
        <p:txBody>
          <a:bodyPr/>
          <a:lstStyle/>
          <a:p>
            <a:r>
              <a:rPr lang="en-US" dirty="0" smtClean="0"/>
              <a:t>One </a:t>
            </a:r>
            <a:r>
              <a:rPr lang="en-US" dirty="0"/>
              <a:t>or more </a:t>
            </a:r>
            <a:r>
              <a:rPr lang="en-US" dirty="0">
                <a:hlinkClick r:id="rId2"/>
              </a:rPr>
              <a:t>containers</a:t>
            </a:r>
            <a:r>
              <a:rPr lang="en-US" dirty="0"/>
              <a:t> deployed together on one host, and the smallest compute unit that can be defined, deployed, and managed.</a:t>
            </a:r>
          </a:p>
        </p:txBody>
      </p:sp>
    </p:spTree>
    <p:extLst>
      <p:ext uri="{BB962C8B-B14F-4D97-AF65-F5344CB8AC3E}">
        <p14:creationId xmlns:p14="http://schemas.microsoft.com/office/powerpoint/2010/main" val="307571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272545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lumMod val="50000"/>
                  </a:schemeClr>
                </a:solidFill>
              </a:rPr>
              <a:t> Big Data </a:t>
            </a:r>
            <a:endParaRPr lang="fr-FR" dirty="0">
              <a:solidFill>
                <a:schemeClr val="tx2">
                  <a:lumMod val="50000"/>
                </a:schemeClr>
              </a:solidFill>
            </a:endParaRPr>
          </a:p>
        </p:txBody>
      </p:sp>
      <p:sp>
        <p:nvSpPr>
          <p:cNvPr id="3" name="Content Placeholder 2"/>
          <p:cNvSpPr>
            <a:spLocks noGrp="1"/>
          </p:cNvSpPr>
          <p:nvPr>
            <p:ph idx="1"/>
          </p:nvPr>
        </p:nvSpPr>
        <p:spPr/>
        <p:txBody>
          <a:bodyPr/>
          <a:lstStyle/>
          <a:p>
            <a:pPr marL="0" indent="0">
              <a:buNone/>
            </a:pPr>
            <a:r>
              <a:rPr lang="en-US" dirty="0" smtClean="0"/>
              <a:t>  </a:t>
            </a:r>
            <a:endParaRPr lang="fr-FR" dirty="0"/>
          </a:p>
        </p:txBody>
      </p:sp>
      <p:sp>
        <p:nvSpPr>
          <p:cNvPr id="4" name="Rectangle 3"/>
          <p:cNvSpPr/>
          <p:nvPr/>
        </p:nvSpPr>
        <p:spPr>
          <a:xfrm>
            <a:off x="120073" y="1826689"/>
            <a:ext cx="9042400" cy="5016758"/>
          </a:xfrm>
          <a:prstGeom prst="rect">
            <a:avLst/>
          </a:prstGeom>
        </p:spPr>
        <p:txBody>
          <a:bodyPr wrap="square">
            <a:spAutoFit/>
          </a:bodyPr>
          <a:lstStyle/>
          <a:p>
            <a:r>
              <a:rPr lang="en-US" sz="3200" dirty="0">
                <a:solidFill>
                  <a:schemeClr val="tx2">
                    <a:lumMod val="50000"/>
                  </a:schemeClr>
                </a:solidFill>
              </a:rPr>
              <a:t>A lot of data is collected </a:t>
            </a:r>
            <a:r>
              <a:rPr lang="fr-FR" sz="3200" dirty="0" smtClean="0">
                <a:solidFill>
                  <a:schemeClr val="tx2">
                    <a:lumMod val="50000"/>
                  </a:schemeClr>
                </a:solidFill>
              </a:rPr>
              <a:t>:</a:t>
            </a:r>
          </a:p>
          <a:p>
            <a:endParaRPr lang="fr-FR" sz="2400" dirty="0" smtClean="0">
              <a:solidFill>
                <a:schemeClr val="tx2">
                  <a:lumMod val="50000"/>
                </a:schemeClr>
              </a:solidFill>
            </a:endParaRPr>
          </a:p>
          <a:p>
            <a:endParaRPr lang="en-US" sz="2400" dirty="0">
              <a:solidFill>
                <a:schemeClr val="tx2">
                  <a:lumMod val="50000"/>
                </a:schemeClr>
              </a:solidFill>
            </a:endParaRPr>
          </a:p>
          <a:p>
            <a:pPr lvl="1"/>
            <a:r>
              <a:rPr lang="en-US" sz="2400" dirty="0" smtClean="0">
                <a:solidFill>
                  <a:schemeClr val="tx2">
                    <a:lumMod val="50000"/>
                  </a:schemeClr>
                </a:solidFill>
                <a:effectLst>
                  <a:outerShdw blurRad="38100" dist="38100" dir="2700000" algn="tl">
                    <a:srgbClr val="000000">
                      <a:alpha val="43137"/>
                    </a:srgbClr>
                  </a:outerShdw>
                </a:effectLst>
              </a:rPr>
              <a:t>- Web Data, e-commerce</a:t>
            </a:r>
            <a:endParaRPr lang="en-US" sz="2400" dirty="0">
              <a:solidFill>
                <a:schemeClr val="tx2">
                  <a:lumMod val="50000"/>
                </a:schemeClr>
              </a:solidFill>
              <a:effectLst>
                <a:outerShdw blurRad="38100" dist="38100" dir="2700000" algn="tl">
                  <a:srgbClr val="000000">
                    <a:alpha val="43137"/>
                  </a:srgbClr>
                </a:outerShdw>
              </a:effectLst>
            </a:endParaRPr>
          </a:p>
          <a:p>
            <a:pPr lvl="1"/>
            <a:endParaRPr lang="en-US" sz="2400" dirty="0" smtClean="0">
              <a:solidFill>
                <a:schemeClr val="tx2">
                  <a:lumMod val="50000"/>
                </a:schemeClr>
              </a:solidFill>
              <a:effectLst>
                <a:outerShdw blurRad="38100" dist="38100" dir="2700000" algn="tl">
                  <a:srgbClr val="000000">
                    <a:alpha val="43137"/>
                  </a:srgbClr>
                </a:outerShdw>
              </a:effectLst>
            </a:endParaRPr>
          </a:p>
          <a:p>
            <a:pPr lvl="1"/>
            <a:endParaRPr lang="en-US" sz="2400" dirty="0">
              <a:solidFill>
                <a:schemeClr val="tx2">
                  <a:lumMod val="50000"/>
                </a:schemeClr>
              </a:solidFill>
              <a:effectLst>
                <a:outerShdw blurRad="38100" dist="38100" dir="2700000" algn="tl">
                  <a:srgbClr val="000000">
                    <a:alpha val="43137"/>
                  </a:srgbClr>
                </a:outerShdw>
              </a:effectLst>
            </a:endParaRPr>
          </a:p>
          <a:p>
            <a:pPr marL="742950" lvl="1" indent="-285750">
              <a:buFontTx/>
              <a:buChar char="-"/>
            </a:pPr>
            <a:r>
              <a:rPr lang="en-US" sz="2400" dirty="0" smtClean="0">
                <a:solidFill>
                  <a:schemeClr val="tx2">
                    <a:lumMod val="50000"/>
                  </a:schemeClr>
                </a:solidFill>
                <a:effectLst>
                  <a:outerShdw blurRad="38100" dist="38100" dir="2700000" algn="tl">
                    <a:srgbClr val="000000">
                      <a:alpha val="43137"/>
                    </a:srgbClr>
                  </a:outerShdw>
                </a:effectLst>
              </a:rPr>
              <a:t>Bank / Credit Card </a:t>
            </a:r>
          </a:p>
          <a:p>
            <a:pPr marL="742950" lvl="1" indent="-285750">
              <a:buFontTx/>
              <a:buChar char="-"/>
            </a:pPr>
            <a:endParaRPr lang="en-US" sz="2400" dirty="0" smtClean="0">
              <a:solidFill>
                <a:schemeClr val="tx2">
                  <a:lumMod val="50000"/>
                </a:schemeClr>
              </a:solidFill>
              <a:effectLst>
                <a:outerShdw blurRad="38100" dist="38100" dir="2700000" algn="tl">
                  <a:srgbClr val="000000">
                    <a:alpha val="43137"/>
                  </a:srgbClr>
                </a:outerShdw>
              </a:effectLst>
            </a:endParaRPr>
          </a:p>
          <a:p>
            <a:pPr lvl="1"/>
            <a:r>
              <a:rPr lang="en-US" sz="2400" dirty="0" smtClean="0">
                <a:solidFill>
                  <a:schemeClr val="tx2">
                    <a:lumMod val="50000"/>
                  </a:schemeClr>
                </a:solidFill>
                <a:effectLst>
                  <a:outerShdw blurRad="38100" dist="38100" dir="2700000" algn="tl">
                    <a:srgbClr val="000000">
                      <a:alpha val="43137"/>
                    </a:srgbClr>
                  </a:outerShdw>
                </a:effectLst>
              </a:rPr>
              <a:t/>
            </a:r>
            <a:br>
              <a:rPr lang="en-US" sz="2400" dirty="0" smtClean="0">
                <a:solidFill>
                  <a:schemeClr val="tx2">
                    <a:lumMod val="50000"/>
                  </a:schemeClr>
                </a:solidFill>
                <a:effectLst>
                  <a:outerShdw blurRad="38100" dist="38100" dir="2700000" algn="tl">
                    <a:srgbClr val="000000">
                      <a:alpha val="43137"/>
                    </a:srgbClr>
                  </a:outerShdw>
                </a:effectLst>
              </a:rPr>
            </a:br>
            <a:r>
              <a:rPr lang="en-US" sz="2400" dirty="0" smtClean="0">
                <a:solidFill>
                  <a:schemeClr val="tx2">
                    <a:lumMod val="50000"/>
                  </a:schemeClr>
                </a:solidFill>
                <a:effectLst>
                  <a:outerShdw blurRad="38100" dist="38100" dir="2700000" algn="tl">
                    <a:srgbClr val="000000">
                      <a:alpha val="43137"/>
                    </a:srgbClr>
                  </a:outerShdw>
                </a:effectLst>
              </a:rPr>
              <a:t>-     Transactions</a:t>
            </a:r>
          </a:p>
          <a:p>
            <a:pPr lvl="1"/>
            <a:endParaRPr lang="en-US" sz="2400" dirty="0" smtClean="0">
              <a:solidFill>
                <a:schemeClr val="tx2">
                  <a:lumMod val="50000"/>
                </a:schemeClr>
              </a:solidFill>
              <a:effectLst>
                <a:outerShdw blurRad="38100" dist="38100" dir="2700000" algn="tl">
                  <a:srgbClr val="000000">
                    <a:alpha val="43137"/>
                  </a:srgbClr>
                </a:outerShdw>
              </a:effectLst>
            </a:endParaRPr>
          </a:p>
          <a:p>
            <a:pPr lvl="1"/>
            <a:endParaRPr lang="en-US" sz="2400" dirty="0" smtClean="0">
              <a:solidFill>
                <a:schemeClr val="tx2">
                  <a:lumMod val="50000"/>
                </a:schemeClr>
              </a:solidFill>
              <a:effectLst>
                <a:outerShdw blurRad="38100" dist="38100" dir="2700000" algn="tl">
                  <a:srgbClr val="000000">
                    <a:alpha val="43137"/>
                  </a:srgbClr>
                </a:outerShdw>
              </a:effectLst>
            </a:endParaRPr>
          </a:p>
          <a:p>
            <a:pPr lvl="1"/>
            <a:r>
              <a:rPr lang="en-US" sz="2400" dirty="0" smtClean="0">
                <a:solidFill>
                  <a:schemeClr val="tx2">
                    <a:lumMod val="50000"/>
                  </a:schemeClr>
                </a:solidFill>
                <a:effectLst>
                  <a:outerShdw blurRad="38100" dist="38100" dir="2700000" algn="tl">
                    <a:srgbClr val="000000">
                      <a:alpha val="43137"/>
                    </a:srgbClr>
                  </a:outerShdw>
                </a:effectLst>
              </a:rPr>
              <a:t>-      </a:t>
            </a:r>
            <a:r>
              <a:rPr lang="en-US" sz="2400" dirty="0">
                <a:solidFill>
                  <a:schemeClr val="tx2">
                    <a:lumMod val="50000"/>
                  </a:schemeClr>
                </a:solidFill>
                <a:effectLst>
                  <a:outerShdw blurRad="38100" dist="38100" dir="2700000" algn="tl">
                    <a:srgbClr val="000000">
                      <a:alpha val="43137"/>
                    </a:srgbClr>
                  </a:outerShdw>
                </a:effectLst>
              </a:rPr>
              <a:t>Social Networks</a:t>
            </a:r>
            <a:endParaRPr lang="fr-FR" sz="2400" dirty="0">
              <a:solidFill>
                <a:schemeClr val="tx2">
                  <a:lumMod val="50000"/>
                </a:schemeClr>
              </a:solidFil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165707167"/>
              </p:ext>
            </p:extLst>
          </p:nvPr>
        </p:nvGraphicFramePr>
        <p:xfrm>
          <a:off x="10058400" y="4419468"/>
          <a:ext cx="1981200" cy="1558925"/>
        </p:xfrm>
        <a:graphic>
          <a:graphicData uri="http://schemas.openxmlformats.org/presentationml/2006/ole">
            <mc:AlternateContent xmlns:mc="http://schemas.openxmlformats.org/markup-compatibility/2006">
              <mc:Choice xmlns:v="urn:schemas-microsoft-com:vml" Requires="v">
                <p:oleObj spid="_x0000_s1032" name="VISIO" r:id="rId3" imgW="1663200" imgH="1746360" progId="Visio.Drawing.6">
                  <p:embed/>
                </p:oleObj>
              </mc:Choice>
              <mc:Fallback>
                <p:oleObj name="VISIO" r:id="rId3" imgW="1663200" imgH="174636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8400" y="4419468"/>
                        <a:ext cx="198120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676977646"/>
              </p:ext>
            </p:extLst>
          </p:nvPr>
        </p:nvGraphicFramePr>
        <p:xfrm>
          <a:off x="9144000" y="1371601"/>
          <a:ext cx="2861733" cy="2341563"/>
        </p:xfrm>
        <a:graphic>
          <a:graphicData uri="http://schemas.openxmlformats.org/presentationml/2006/ole">
            <mc:AlternateContent xmlns:mc="http://schemas.openxmlformats.org/markup-compatibility/2006">
              <mc:Choice xmlns:v="urn:schemas-microsoft-com:vml" Requires="v">
                <p:oleObj spid="_x0000_s1033" name="VISIO" r:id="rId5" imgW="2145960" imgH="2341440" progId="Visio.Drawing.6">
                  <p:embed/>
                </p:oleObj>
              </mc:Choice>
              <mc:Fallback>
                <p:oleObj name="VISIO" r:id="rId5" imgW="2145960" imgH="2341440"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0" y="1371601"/>
                        <a:ext cx="2861733" cy="234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054" name="Picture 6" descr="C:\Users\toshiba\Downloads\b.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5200" y="4045536"/>
            <a:ext cx="2540000" cy="2306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7129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5400"/>
            <a:ext cx="9144000" cy="6858000"/>
          </a:xfrm>
          <a:prstGeom prst="rect">
            <a:avLst/>
          </a:prstGeom>
        </p:spPr>
      </p:pic>
    </p:spTree>
    <p:extLst>
      <p:ext uri="{BB962C8B-B14F-4D97-AF65-F5344CB8AC3E}">
        <p14:creationId xmlns:p14="http://schemas.microsoft.com/office/powerpoint/2010/main" val="17039646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600515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1200488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7132582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1171426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4394934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388882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89369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873464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to build hadoop cluster using kubernetes</a:t>
            </a:r>
            <a:endParaRPr lang="en-US" dirty="0"/>
          </a:p>
        </p:txBody>
      </p:sp>
      <p:sp>
        <p:nvSpPr>
          <p:cNvPr id="3" name="Content Placeholder 2"/>
          <p:cNvSpPr>
            <a:spLocks noGrp="1"/>
          </p:cNvSpPr>
          <p:nvPr>
            <p:ph idx="1"/>
          </p:nvPr>
        </p:nvSpPr>
        <p:spPr/>
        <p:txBody>
          <a:bodyPr/>
          <a:lstStyle/>
          <a:p>
            <a:r>
              <a:rPr lang="en-US" dirty="0">
                <a:hlinkClick r:id="rId2"/>
              </a:rPr>
              <a:t>Step 1 - Prepare Kubernetes Scripts</a:t>
            </a:r>
            <a:endParaRPr lang="en-US" dirty="0"/>
          </a:p>
          <a:p>
            <a:r>
              <a:rPr lang="en-US" dirty="0">
                <a:hlinkClick r:id="rId3"/>
              </a:rPr>
              <a:t>Step 2 - Create Kubernetes Role</a:t>
            </a:r>
            <a:endParaRPr lang="en-US" dirty="0"/>
          </a:p>
          <a:p>
            <a:r>
              <a:rPr lang="en-US" dirty="0">
                <a:hlinkClick r:id="rId4"/>
              </a:rPr>
              <a:t>Step 3 - Create Kubernetes Farm</a:t>
            </a:r>
            <a:endParaRPr lang="en-US" dirty="0"/>
          </a:p>
          <a:p>
            <a:r>
              <a:rPr lang="en-US" dirty="0">
                <a:hlinkClick r:id="rId5"/>
              </a:rPr>
              <a:t>Step 4 - Scale up your Kubernetes cluster</a:t>
            </a:r>
            <a:endParaRPr lang="en-US" dirty="0"/>
          </a:p>
          <a:p>
            <a:endParaRPr lang="en-US" dirty="0"/>
          </a:p>
        </p:txBody>
      </p:sp>
    </p:spTree>
    <p:extLst>
      <p:ext uri="{BB962C8B-B14F-4D97-AF65-F5344CB8AC3E}">
        <p14:creationId xmlns:p14="http://schemas.microsoft.com/office/powerpoint/2010/main" val="2008532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fr-FR" dirty="0"/>
          </a:p>
        </p:txBody>
      </p:sp>
      <p:sp>
        <p:nvSpPr>
          <p:cNvPr id="3" name="Content Placeholder 2"/>
          <p:cNvSpPr>
            <a:spLocks noGrp="1"/>
          </p:cNvSpPr>
          <p:nvPr>
            <p:ph idx="1"/>
          </p:nvPr>
        </p:nvSpPr>
        <p:spPr>
          <a:xfrm>
            <a:off x="406400" y="381000"/>
            <a:ext cx="11176000" cy="6172200"/>
          </a:xfrm>
        </p:spPr>
        <p:txBody>
          <a:bodyPr>
            <a:normAutofit/>
          </a:bodyPr>
          <a:lstStyle/>
          <a:p>
            <a:pPr marL="0" indent="0">
              <a:buNone/>
            </a:pPr>
            <a:endParaRPr lang="fr-FR" dirty="0" smtClean="0">
              <a:solidFill>
                <a:schemeClr val="tx2">
                  <a:lumMod val="50000"/>
                </a:schemeClr>
              </a:solidFill>
            </a:endParaRPr>
          </a:p>
        </p:txBody>
      </p:sp>
      <p:pic>
        <p:nvPicPr>
          <p:cNvPr id="3074" name="Picture 2" descr="C:\Users\toshiba\Downloads\internet-minute-201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46365"/>
            <a:ext cx="69088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08000" y="2438400"/>
            <a:ext cx="4572000" cy="3046988"/>
          </a:xfrm>
          <a:prstGeom prst="rect">
            <a:avLst/>
          </a:prstGeom>
          <a:noFill/>
        </p:spPr>
        <p:txBody>
          <a:bodyPr wrap="square" rtlCol="0">
            <a:spAutoFit/>
          </a:bodyPr>
          <a:lstStyle/>
          <a:p>
            <a:r>
              <a:rPr lang="en-US" sz="3200" dirty="0">
                <a:solidFill>
                  <a:schemeClr val="tx2">
                    <a:lumMod val="50000"/>
                  </a:schemeClr>
                </a:solidFill>
                <a:effectLst>
                  <a:outerShdw blurRad="38100" dist="38100" dir="2700000" algn="tl">
                    <a:srgbClr val="000000">
                      <a:alpha val="43137"/>
                    </a:srgbClr>
                  </a:outerShdw>
                </a:effectLst>
              </a:rPr>
              <a:t>Massive data </a:t>
            </a:r>
            <a:r>
              <a:rPr lang="en-US" sz="3200" dirty="0" smtClean="0">
                <a:solidFill>
                  <a:schemeClr val="tx2">
                    <a:lumMod val="50000"/>
                  </a:schemeClr>
                </a:solidFill>
                <a:effectLst>
                  <a:outerShdw blurRad="38100" dist="38100" dir="2700000" algn="tl">
                    <a:srgbClr val="000000">
                      <a:alpha val="43137"/>
                    </a:srgbClr>
                  </a:outerShdw>
                </a:effectLst>
              </a:rPr>
              <a:t>that</a:t>
            </a:r>
            <a:endParaRPr lang="en-US" sz="3200" dirty="0">
              <a:solidFill>
                <a:schemeClr val="tx2">
                  <a:lumMod val="50000"/>
                </a:schemeClr>
              </a:solidFill>
              <a:effectLst>
                <a:outerShdw blurRad="38100" dist="38100" dir="2700000" algn="tl">
                  <a:srgbClr val="000000">
                    <a:alpha val="43137"/>
                  </a:srgbClr>
                </a:outerShdw>
              </a:effectLst>
            </a:endParaRPr>
          </a:p>
          <a:p>
            <a:r>
              <a:rPr lang="en-US" sz="3200" dirty="0" smtClean="0">
                <a:solidFill>
                  <a:schemeClr val="tx2">
                    <a:lumMod val="50000"/>
                  </a:schemeClr>
                </a:solidFill>
                <a:effectLst>
                  <a:outerShdw blurRad="38100" dist="38100" dir="2700000" algn="tl">
                    <a:srgbClr val="000000">
                      <a:alpha val="43137"/>
                    </a:srgbClr>
                  </a:outerShdw>
                </a:effectLst>
              </a:rPr>
              <a:t> can </a:t>
            </a:r>
            <a:r>
              <a:rPr lang="en-US" sz="3200" dirty="0">
                <a:solidFill>
                  <a:schemeClr val="tx2">
                    <a:lumMod val="50000"/>
                  </a:schemeClr>
                </a:solidFill>
                <a:effectLst>
                  <a:outerShdw blurRad="38100" dist="38100" dir="2700000" algn="tl">
                    <a:srgbClr val="000000">
                      <a:alpha val="43137"/>
                    </a:srgbClr>
                  </a:outerShdw>
                </a:effectLst>
              </a:rPr>
              <a:t>not </a:t>
            </a:r>
            <a:r>
              <a:rPr lang="en-US" sz="3200" dirty="0" smtClean="0">
                <a:solidFill>
                  <a:schemeClr val="tx2">
                    <a:lumMod val="50000"/>
                  </a:schemeClr>
                </a:solidFill>
                <a:effectLst>
                  <a:outerShdw blurRad="38100" dist="38100" dir="2700000" algn="tl">
                    <a:srgbClr val="000000">
                      <a:alpha val="43137"/>
                    </a:srgbClr>
                  </a:outerShdw>
                </a:effectLst>
              </a:rPr>
              <a:t>be</a:t>
            </a:r>
            <a:endParaRPr lang="en-US" sz="3200" dirty="0">
              <a:solidFill>
                <a:schemeClr val="tx2">
                  <a:lumMod val="50000"/>
                </a:schemeClr>
              </a:solidFill>
              <a:effectLst>
                <a:outerShdw blurRad="38100" dist="38100" dir="2700000" algn="tl">
                  <a:srgbClr val="000000">
                    <a:alpha val="43137"/>
                  </a:srgbClr>
                </a:outerShdw>
              </a:effectLst>
            </a:endParaRPr>
          </a:p>
          <a:p>
            <a:r>
              <a:rPr lang="en-US" sz="3200" dirty="0" smtClean="0">
                <a:solidFill>
                  <a:schemeClr val="tx2">
                    <a:lumMod val="50000"/>
                  </a:schemeClr>
                </a:solidFill>
                <a:effectLst>
                  <a:outerShdw blurRad="38100" dist="38100" dir="2700000" algn="tl">
                    <a:srgbClr val="000000">
                      <a:alpha val="43137"/>
                    </a:srgbClr>
                  </a:outerShdw>
                </a:effectLst>
              </a:rPr>
              <a:t>   analyzed using</a:t>
            </a:r>
          </a:p>
          <a:p>
            <a:r>
              <a:rPr lang="en-US" sz="3200" dirty="0" smtClean="0">
                <a:solidFill>
                  <a:schemeClr val="tx2">
                    <a:lumMod val="50000"/>
                  </a:schemeClr>
                </a:solidFill>
                <a:effectLst>
                  <a:outerShdw blurRad="38100" dist="38100" dir="2700000" algn="tl">
                    <a:srgbClr val="000000">
                      <a:alpha val="43137"/>
                    </a:srgbClr>
                  </a:outerShdw>
                </a:effectLst>
              </a:rPr>
              <a:t>    traditional </a:t>
            </a:r>
          </a:p>
          <a:p>
            <a:r>
              <a:rPr lang="en-US" sz="3200" dirty="0" smtClean="0">
                <a:solidFill>
                  <a:schemeClr val="tx2">
                    <a:lumMod val="50000"/>
                  </a:schemeClr>
                </a:solidFill>
                <a:effectLst>
                  <a:outerShdw blurRad="38100" dist="38100" dir="2700000" algn="tl">
                    <a:srgbClr val="000000">
                      <a:alpha val="43137"/>
                    </a:srgbClr>
                  </a:outerShdw>
                </a:effectLst>
              </a:rPr>
              <a:t>         Computer</a:t>
            </a:r>
          </a:p>
          <a:p>
            <a:r>
              <a:rPr lang="en-US" sz="3200" dirty="0">
                <a:solidFill>
                  <a:schemeClr val="tx2">
                    <a:lumMod val="50000"/>
                  </a:schemeClr>
                </a:solidFill>
                <a:effectLst>
                  <a:outerShdw blurRad="38100" dist="38100" dir="2700000" algn="tl">
                    <a:srgbClr val="000000">
                      <a:alpha val="43137"/>
                    </a:srgbClr>
                  </a:outerShdw>
                </a:effectLst>
              </a:rPr>
              <a:t> </a:t>
            </a:r>
            <a:r>
              <a:rPr lang="en-US" sz="3200" dirty="0" smtClean="0">
                <a:solidFill>
                  <a:schemeClr val="tx2">
                    <a:lumMod val="50000"/>
                  </a:schemeClr>
                </a:solidFill>
                <a:effectLst>
                  <a:outerShdw blurRad="38100" dist="38100" dir="2700000" algn="tl">
                    <a:srgbClr val="000000">
                      <a:alpha val="43137"/>
                    </a:srgbClr>
                  </a:outerShdw>
                </a:effectLst>
              </a:rPr>
              <a:t>            techniques </a:t>
            </a:r>
            <a:endParaRPr lang="fr-FR" sz="3200" dirty="0">
              <a:solidFill>
                <a:schemeClr val="tx2">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535293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800" y="1333500"/>
            <a:ext cx="10058400" cy="4536141"/>
          </a:xfrm>
          <a:prstGeom prst="rect">
            <a:avLst/>
          </a:prstGeom>
        </p:spPr>
      </p:pic>
    </p:spTree>
    <p:extLst>
      <p:ext uri="{BB962C8B-B14F-4D97-AF65-F5344CB8AC3E}">
        <p14:creationId xmlns:p14="http://schemas.microsoft.com/office/powerpoint/2010/main" val="11159176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9090029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05475"/>
          </a:xfrm>
        </p:spPr>
        <p:txBody>
          <a:bodyPr/>
          <a:lstStyle/>
          <a:p>
            <a:r>
              <a:rPr lang="en-US" dirty="0" smtClean="0"/>
              <a:t>				Thank you </a:t>
            </a:r>
            <a:r>
              <a:rPr lang="en-US" dirty="0" smtClean="0">
                <a:sym typeface="Wingdings"/>
              </a:rPr>
              <a:t></a:t>
            </a:r>
            <a:endParaRPr lang="en-US" dirty="0"/>
          </a:p>
        </p:txBody>
      </p:sp>
    </p:spTree>
    <p:extLst>
      <p:ext uri="{BB962C8B-B14F-4D97-AF65-F5344CB8AC3E}">
        <p14:creationId xmlns:p14="http://schemas.microsoft.com/office/powerpoint/2010/main" val="3495174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fr-FR" dirty="0"/>
          </a:p>
        </p:txBody>
      </p:sp>
      <p:pic>
        <p:nvPicPr>
          <p:cNvPr id="4098" name="Picture 2" descr="C:\Users\toshiba\Documents\cloud\iaa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7216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937164" y="844897"/>
            <a:ext cx="4572000" cy="1200329"/>
          </a:xfrm>
          <a:prstGeom prst="rect">
            <a:avLst/>
          </a:prstGeom>
          <a:noFill/>
        </p:spPr>
        <p:txBody>
          <a:bodyPr wrap="square" rtlCol="0">
            <a:spAutoFit/>
          </a:bodyPr>
          <a:lstStyle/>
          <a:p>
            <a:r>
              <a:rPr lang="fr-FR" dirty="0" smtClean="0">
                <a:solidFill>
                  <a:schemeClr val="tx2">
                    <a:lumMod val="50000"/>
                  </a:schemeClr>
                </a:solidFill>
              </a:rPr>
              <a:t>  Processing, </a:t>
            </a:r>
          </a:p>
          <a:p>
            <a:r>
              <a:rPr lang="fr-FR" dirty="0">
                <a:solidFill>
                  <a:schemeClr val="tx2">
                    <a:lumMod val="50000"/>
                  </a:schemeClr>
                </a:solidFill>
              </a:rPr>
              <a:t> </a:t>
            </a:r>
            <a:r>
              <a:rPr lang="fr-FR" dirty="0" smtClean="0">
                <a:solidFill>
                  <a:schemeClr val="tx2">
                    <a:lumMod val="50000"/>
                  </a:schemeClr>
                </a:solidFill>
              </a:rPr>
              <a:t>      storage,</a:t>
            </a:r>
          </a:p>
          <a:p>
            <a:r>
              <a:rPr lang="fr-FR" dirty="0" smtClean="0">
                <a:solidFill>
                  <a:schemeClr val="tx2">
                    <a:lumMod val="50000"/>
                  </a:schemeClr>
                </a:solidFill>
              </a:rPr>
              <a:t>           networks</a:t>
            </a:r>
          </a:p>
          <a:p>
            <a:r>
              <a:rPr lang="fr-FR" dirty="0">
                <a:solidFill>
                  <a:schemeClr val="tx2">
                    <a:lumMod val="50000"/>
                  </a:schemeClr>
                </a:solidFill>
              </a:rPr>
              <a:t>Basic IT resources</a:t>
            </a:r>
          </a:p>
        </p:txBody>
      </p:sp>
      <p:sp>
        <p:nvSpPr>
          <p:cNvPr id="5" name="TextBox 4"/>
          <p:cNvSpPr txBox="1"/>
          <p:nvPr/>
        </p:nvSpPr>
        <p:spPr>
          <a:xfrm>
            <a:off x="8537479" y="152401"/>
            <a:ext cx="3352800" cy="2585323"/>
          </a:xfrm>
          <a:prstGeom prst="rect">
            <a:avLst/>
          </a:prstGeom>
          <a:noFill/>
        </p:spPr>
        <p:txBody>
          <a:bodyPr wrap="square" rtlCol="0">
            <a:spAutoFit/>
          </a:bodyPr>
          <a:lstStyle/>
          <a:p>
            <a:endParaRPr lang="en-US" dirty="0">
              <a:solidFill>
                <a:schemeClr val="tx2">
                  <a:lumMod val="50000"/>
                </a:schemeClr>
              </a:solidFill>
            </a:endParaRPr>
          </a:p>
          <a:p>
            <a:endParaRPr lang="fr-FR" b="1" u="sng" dirty="0" smtClean="0"/>
          </a:p>
          <a:p>
            <a:endParaRPr lang="en-US" b="1" u="sng" dirty="0"/>
          </a:p>
          <a:p>
            <a:endParaRPr lang="en-US" b="1" u="sng" dirty="0" smtClean="0"/>
          </a:p>
          <a:p>
            <a:endParaRPr lang="en-US" b="1" u="sng" dirty="0"/>
          </a:p>
          <a:p>
            <a:endParaRPr lang="fr-FR" b="1" dirty="0"/>
          </a:p>
          <a:p>
            <a:endParaRPr lang="en-US" dirty="0" smtClean="0"/>
          </a:p>
          <a:p>
            <a:endParaRPr lang="en-US" dirty="0"/>
          </a:p>
          <a:p>
            <a:endParaRPr lang="fr-FR" dirty="0"/>
          </a:p>
        </p:txBody>
      </p:sp>
      <p:pic>
        <p:nvPicPr>
          <p:cNvPr id="4099" name="Picture 3" descr="C:\Users\toshiba\Documents\cloud\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1345" y="410828"/>
            <a:ext cx="3386667" cy="1905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toshiba\Documents\cloud\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5188" y="2895600"/>
            <a:ext cx="3386667" cy="190500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C:\Users\toshiba\Documents\cloud\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5188" y="2667000"/>
            <a:ext cx="3386667" cy="1905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Users\toshiba\Documents\cloud\w.jp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8645236" y="4800600"/>
            <a:ext cx="3386667"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5778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toshiba\Documents\cloud\paa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72136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Cloud 4"/>
          <p:cNvSpPr/>
          <p:nvPr/>
        </p:nvSpPr>
        <p:spPr>
          <a:xfrm>
            <a:off x="2336800" y="0"/>
            <a:ext cx="4775200" cy="1438364"/>
          </a:xfrm>
          <a:prstGeom prst="clou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bg1"/>
              </a:solidFill>
            </a:endParaRPr>
          </a:p>
        </p:txBody>
      </p:sp>
      <p:sp>
        <p:nvSpPr>
          <p:cNvPr id="6" name="TextBox 5"/>
          <p:cNvSpPr txBox="1"/>
          <p:nvPr/>
        </p:nvSpPr>
        <p:spPr>
          <a:xfrm>
            <a:off x="2486891" y="238035"/>
            <a:ext cx="4881419" cy="646331"/>
          </a:xfrm>
          <a:prstGeom prst="rect">
            <a:avLst/>
          </a:prstGeom>
          <a:noFill/>
        </p:spPr>
        <p:txBody>
          <a:bodyPr wrap="square" rtlCol="0">
            <a:spAutoFit/>
          </a:bodyPr>
          <a:lstStyle/>
          <a:p>
            <a:r>
              <a:rPr lang="fr-FR" dirty="0" smtClean="0">
                <a:solidFill>
                  <a:schemeClr val="tx2">
                    <a:lumMod val="50000"/>
                  </a:schemeClr>
                </a:solidFill>
              </a:rPr>
              <a:t>   Consumer creates software</a:t>
            </a:r>
          </a:p>
          <a:p>
            <a:r>
              <a:rPr lang="fr-FR" dirty="0" smtClean="0">
                <a:solidFill>
                  <a:schemeClr val="tx2">
                    <a:lumMod val="50000"/>
                  </a:schemeClr>
                </a:solidFill>
              </a:rPr>
              <a:t>Provider administrate the OS </a:t>
            </a:r>
            <a:r>
              <a:rPr lang="en-US" dirty="0" smtClean="0">
                <a:solidFill>
                  <a:schemeClr val="tx2">
                    <a:lumMod val="50000"/>
                  </a:schemeClr>
                </a:solidFill>
              </a:rPr>
              <a:t>and its tools</a:t>
            </a:r>
            <a:endParaRPr lang="fr-FR" dirty="0">
              <a:solidFill>
                <a:schemeClr val="tx2">
                  <a:lumMod val="50000"/>
                </a:schemeClr>
              </a:solidFill>
            </a:endParaRPr>
          </a:p>
        </p:txBody>
      </p:sp>
      <p:pic>
        <p:nvPicPr>
          <p:cNvPr id="5123" name="Picture 3" descr="C:\Users\toshiba\Documents\cloud\mBaa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8861" y="990600"/>
            <a:ext cx="3386667"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432800" y="238036"/>
            <a:ext cx="3232728" cy="646331"/>
          </a:xfrm>
          <a:prstGeom prst="rect">
            <a:avLst/>
          </a:prstGeom>
          <a:noFill/>
        </p:spPr>
        <p:txBody>
          <a:bodyPr wrap="square" rtlCol="0">
            <a:spAutoFit/>
          </a:bodyPr>
          <a:lstStyle/>
          <a:p>
            <a:r>
              <a:rPr lang="en-US" dirty="0" smtClean="0"/>
              <a:t>mBaas : mobile app development platforms</a:t>
            </a:r>
            <a:endParaRPr lang="fr-FR" dirty="0"/>
          </a:p>
        </p:txBody>
      </p:sp>
      <p:pic>
        <p:nvPicPr>
          <p:cNvPr id="5124" name="Picture 4" descr="C:\Users\toshiba\Documents\cloud\engine-yard_r_200x1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5091" y="3235036"/>
            <a:ext cx="3386667"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432800" y="5380673"/>
            <a:ext cx="3488267" cy="369332"/>
          </a:xfrm>
          <a:prstGeom prst="rect">
            <a:avLst/>
          </a:prstGeom>
          <a:noFill/>
        </p:spPr>
        <p:txBody>
          <a:bodyPr wrap="square" rtlCol="0">
            <a:spAutoFit/>
          </a:bodyPr>
          <a:lstStyle/>
          <a:p>
            <a:r>
              <a:rPr lang="en-US" dirty="0" smtClean="0"/>
              <a:t>Ruby </a:t>
            </a:r>
            <a:r>
              <a:rPr lang="en-US" dirty="0"/>
              <a:t>on Rails, PHP and Node.js</a:t>
            </a:r>
            <a:endParaRPr lang="fr-FR" dirty="0"/>
          </a:p>
        </p:txBody>
      </p:sp>
    </p:spTree>
    <p:extLst>
      <p:ext uri="{BB962C8B-B14F-4D97-AF65-F5344CB8AC3E}">
        <p14:creationId xmlns:p14="http://schemas.microsoft.com/office/powerpoint/2010/main" val="29171121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toshiba\Documents\cloud\saa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945" y="0"/>
            <a:ext cx="735214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toshiba\Documents\cloud\saas-project-management_r_200x1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2667" y="838200"/>
            <a:ext cx="3386667"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743200" y="2194402"/>
            <a:ext cx="4673600" cy="369332"/>
          </a:xfrm>
          <a:prstGeom prst="rect">
            <a:avLst/>
          </a:prstGeom>
          <a:noFill/>
        </p:spPr>
        <p:txBody>
          <a:bodyPr wrap="square" rtlCol="0">
            <a:spAutoFit/>
          </a:bodyPr>
          <a:lstStyle/>
          <a:p>
            <a:endParaRPr lang="fr-FR" dirty="0">
              <a:solidFill>
                <a:schemeClr val="tx2">
                  <a:lumMod val="50000"/>
                </a:schemeClr>
              </a:solidFill>
            </a:endParaRPr>
          </a:p>
        </p:txBody>
      </p:sp>
      <p:sp>
        <p:nvSpPr>
          <p:cNvPr id="6" name="TextBox 5"/>
          <p:cNvSpPr txBox="1"/>
          <p:nvPr/>
        </p:nvSpPr>
        <p:spPr>
          <a:xfrm>
            <a:off x="7823200" y="228600"/>
            <a:ext cx="4165600" cy="369332"/>
          </a:xfrm>
          <a:prstGeom prst="rect">
            <a:avLst/>
          </a:prstGeom>
          <a:noFill/>
        </p:spPr>
        <p:txBody>
          <a:bodyPr wrap="square" rtlCol="0">
            <a:spAutoFit/>
          </a:bodyPr>
          <a:lstStyle/>
          <a:p>
            <a:r>
              <a:rPr lang="en-US" dirty="0" smtClean="0"/>
              <a:t>Project management  provider</a:t>
            </a:r>
            <a:endParaRPr lang="fr-FR" dirty="0"/>
          </a:p>
        </p:txBody>
      </p:sp>
      <p:sp>
        <p:nvSpPr>
          <p:cNvPr id="7" name="TextBox 6"/>
          <p:cNvSpPr txBox="1"/>
          <p:nvPr/>
        </p:nvSpPr>
        <p:spPr>
          <a:xfrm>
            <a:off x="8026400" y="3048001"/>
            <a:ext cx="3759200" cy="369332"/>
          </a:xfrm>
          <a:prstGeom prst="rect">
            <a:avLst/>
          </a:prstGeom>
          <a:noFill/>
        </p:spPr>
        <p:txBody>
          <a:bodyPr wrap="square" rtlCol="0">
            <a:spAutoFit/>
          </a:bodyPr>
          <a:lstStyle/>
          <a:p>
            <a:r>
              <a:rPr lang="en-US" dirty="0" smtClean="0"/>
              <a:t>Application Monitoring buyer’s guide</a:t>
            </a:r>
            <a:endParaRPr lang="fr-FR" dirty="0"/>
          </a:p>
        </p:txBody>
      </p:sp>
      <p:pic>
        <p:nvPicPr>
          <p:cNvPr id="6150" name="Picture 6" descr="C:\Users\toshiba\Documents\cloud\saas-application-monitoring_r_200x1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3431" y="4038600"/>
            <a:ext cx="3386667"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Cloud 1"/>
          <p:cNvSpPr/>
          <p:nvPr/>
        </p:nvSpPr>
        <p:spPr>
          <a:xfrm>
            <a:off x="2235200" y="0"/>
            <a:ext cx="4978400" cy="1600200"/>
          </a:xfrm>
          <a:prstGeom prst="clou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2">
                  <a:lumMod val="50000"/>
                </a:schemeClr>
              </a:solidFill>
            </a:endParaRPr>
          </a:p>
        </p:txBody>
      </p:sp>
      <p:sp>
        <p:nvSpPr>
          <p:cNvPr id="3" name="TextBox 2"/>
          <p:cNvSpPr txBox="1"/>
          <p:nvPr/>
        </p:nvSpPr>
        <p:spPr>
          <a:xfrm>
            <a:off x="2743200" y="228600"/>
            <a:ext cx="4165600" cy="369332"/>
          </a:xfrm>
          <a:prstGeom prst="rect">
            <a:avLst/>
          </a:prstGeom>
          <a:noFill/>
        </p:spPr>
        <p:txBody>
          <a:bodyPr wrap="square" rtlCol="0">
            <a:spAutoFit/>
          </a:bodyPr>
          <a:lstStyle/>
          <a:p>
            <a:endParaRPr lang="fr-FR" dirty="0"/>
          </a:p>
        </p:txBody>
      </p:sp>
      <p:sp>
        <p:nvSpPr>
          <p:cNvPr id="4" name="TextBox 3"/>
          <p:cNvSpPr txBox="1"/>
          <p:nvPr/>
        </p:nvSpPr>
        <p:spPr>
          <a:xfrm>
            <a:off x="2590800" y="338435"/>
            <a:ext cx="4470400" cy="923330"/>
          </a:xfrm>
          <a:prstGeom prst="rect">
            <a:avLst/>
          </a:prstGeom>
          <a:noFill/>
        </p:spPr>
        <p:txBody>
          <a:bodyPr wrap="square" rtlCol="0">
            <a:spAutoFit/>
          </a:bodyPr>
          <a:lstStyle/>
          <a:p>
            <a:r>
              <a:rPr lang="fr-FR" dirty="0" smtClean="0">
                <a:solidFill>
                  <a:schemeClr val="tx2">
                    <a:lumMod val="50000"/>
                  </a:schemeClr>
                </a:solidFill>
              </a:rPr>
              <a:t>  delivers </a:t>
            </a:r>
            <a:r>
              <a:rPr lang="fr-FR" dirty="0">
                <a:solidFill>
                  <a:schemeClr val="tx2">
                    <a:lumMod val="50000"/>
                  </a:schemeClr>
                </a:solidFill>
              </a:rPr>
              <a:t>on-demand </a:t>
            </a:r>
            <a:r>
              <a:rPr lang="fr-FR" dirty="0" smtClean="0">
                <a:solidFill>
                  <a:schemeClr val="tx2">
                    <a:lumMod val="50000"/>
                  </a:schemeClr>
                </a:solidFill>
              </a:rPr>
              <a:t>applications</a:t>
            </a:r>
          </a:p>
          <a:p>
            <a:r>
              <a:rPr lang="fr-FR" dirty="0" smtClean="0"/>
              <a:t> </a:t>
            </a:r>
            <a:r>
              <a:rPr lang="en-US" dirty="0" smtClean="0">
                <a:solidFill>
                  <a:schemeClr val="tx2">
                    <a:lumMod val="50000"/>
                  </a:schemeClr>
                </a:solidFill>
              </a:rPr>
              <a:t>which </a:t>
            </a:r>
            <a:r>
              <a:rPr lang="en-US" dirty="0">
                <a:solidFill>
                  <a:schemeClr val="tx2">
                    <a:lumMod val="50000"/>
                  </a:schemeClr>
                </a:solidFill>
              </a:rPr>
              <a:t>users connect via dedicated software or browser</a:t>
            </a:r>
            <a:endParaRPr lang="fr-FR" dirty="0"/>
          </a:p>
        </p:txBody>
      </p:sp>
    </p:spTree>
    <p:extLst>
      <p:ext uri="{BB962C8B-B14F-4D97-AF65-F5344CB8AC3E}">
        <p14:creationId xmlns:p14="http://schemas.microsoft.com/office/powerpoint/2010/main" val="8604958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lumMod val="50000"/>
                  </a:schemeClr>
                </a:solidFill>
              </a:rPr>
              <a:t>Service Composition :</a:t>
            </a:r>
            <a:endParaRPr lang="fr-FR" dirty="0">
              <a:solidFill>
                <a:schemeClr val="tx2">
                  <a:lumMod val="50000"/>
                </a:schemeClr>
              </a:solidFill>
            </a:endParaRPr>
          </a:p>
        </p:txBody>
      </p:sp>
      <p:pic>
        <p:nvPicPr>
          <p:cNvPr id="4099" name="Picture 3" descr="C:\Users\toshiba\Desktop\clou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400" y="2590800"/>
            <a:ext cx="8635999" cy="32766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
          </p:nvPr>
        </p:nvSpPr>
        <p:spPr/>
        <p:txBody>
          <a:bodyPr/>
          <a:lstStyle/>
          <a:p>
            <a:pPr marL="0" indent="0">
              <a:buNone/>
            </a:pPr>
            <a:r>
              <a:rPr lang="en-US" dirty="0" smtClean="0">
                <a:solidFill>
                  <a:schemeClr val="bg1">
                    <a:lumMod val="50000"/>
                  </a:schemeClr>
                </a:solidFill>
              </a:rPr>
              <a:t>Services Orientation : </a:t>
            </a:r>
            <a:endParaRPr lang="fr-FR" dirty="0">
              <a:solidFill>
                <a:schemeClr val="bg1">
                  <a:lumMod val="50000"/>
                </a:schemeClr>
              </a:solidFill>
            </a:endParaRPr>
          </a:p>
        </p:txBody>
      </p:sp>
    </p:spTree>
    <p:extLst>
      <p:ext uri="{BB962C8B-B14F-4D97-AF65-F5344CB8AC3E}">
        <p14:creationId xmlns:p14="http://schemas.microsoft.com/office/powerpoint/2010/main" val="36858503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1334</TotalTime>
  <Words>1017</Words>
  <Application>Microsoft Office PowerPoint</Application>
  <PresentationFormat>Custom</PresentationFormat>
  <Paragraphs>176</Paragraphs>
  <Slides>52</Slides>
  <Notes>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54" baseType="lpstr">
      <vt:lpstr>Office Theme</vt:lpstr>
      <vt:lpstr>VISIO</vt:lpstr>
      <vt:lpstr>Cloud Computing</vt:lpstr>
      <vt:lpstr>        Agenda</vt:lpstr>
      <vt:lpstr>PowerPoint Presentation</vt:lpstr>
      <vt:lpstr> Big Data </vt:lpstr>
      <vt:lpstr> </vt:lpstr>
      <vt:lpstr>               </vt:lpstr>
      <vt:lpstr>PowerPoint Presentation</vt:lpstr>
      <vt:lpstr>PowerPoint Presentation</vt:lpstr>
      <vt:lpstr>Service Composition :</vt:lpstr>
      <vt:lpstr>PowerPoint Presentation</vt:lpstr>
      <vt:lpstr>PowerPoint Presentation</vt:lpstr>
      <vt:lpstr>SOA </vt:lpstr>
      <vt:lpstr>PowerPoint Presentation</vt:lpstr>
      <vt:lpstr>Web Services Composition</vt:lpstr>
      <vt:lpstr>Problems </vt:lpstr>
      <vt:lpstr>Service Composition : Cloud Computing</vt:lpstr>
      <vt:lpstr>PowerPoint Presentation</vt:lpstr>
      <vt:lpstr>Blueprint approach :need Paas </vt:lpstr>
      <vt:lpstr>Blueprint approach :need Paas </vt:lpstr>
      <vt:lpstr>Docker</vt:lpstr>
      <vt:lpstr>Docker</vt:lpstr>
      <vt:lpstr>Architecture</vt:lpstr>
      <vt:lpstr>PowerPoint Presentation</vt:lpstr>
      <vt:lpstr>How are Docker Containers different from a Virtual Machine?</vt:lpstr>
      <vt:lpstr>PowerPoint Presentation</vt:lpstr>
      <vt:lpstr>Container</vt:lpstr>
      <vt:lpstr>    Kubernetes</vt:lpstr>
      <vt:lpstr>PowerPoint Presentation</vt:lpstr>
      <vt:lpstr>PowerPoint Presentation</vt:lpstr>
      <vt:lpstr>PowerPoint Presentation</vt:lpstr>
      <vt:lpstr>PowerPoint Presentation</vt:lpstr>
      <vt:lpstr>Master Node Architecture </vt:lpstr>
      <vt:lpstr>PowerPoint Presentation</vt:lpstr>
      <vt:lpstr>PowerPoint Presentation</vt:lpstr>
      <vt:lpstr>PowerPoint Presentation</vt:lpstr>
      <vt:lpstr>PowerPoint Presentation</vt:lpstr>
      <vt:lpstr>PowerPoint Presentation</vt:lpstr>
      <vt:lpstr>     Pod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to build hadoop cluster using kubernetes</vt:lpstr>
      <vt:lpstr>PowerPoint Presentation</vt:lpstr>
      <vt:lpstr>PowerPoint Presentation</vt:lpstr>
      <vt:lpstr>    Thank you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dc:title>
  <dc:creator>Microsoft Office User</dc:creator>
  <cp:lastModifiedBy>toshiba</cp:lastModifiedBy>
  <cp:revision>29</cp:revision>
  <dcterms:created xsi:type="dcterms:W3CDTF">2017-05-18T13:29:26Z</dcterms:created>
  <dcterms:modified xsi:type="dcterms:W3CDTF">2017-05-26T14:16:03Z</dcterms:modified>
</cp:coreProperties>
</file>